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68" r:id="rId3"/>
    <p:sldId id="263" r:id="rId4"/>
    <p:sldId id="289" r:id="rId5"/>
    <p:sldId id="258" r:id="rId6"/>
    <p:sldId id="265" r:id="rId7"/>
    <p:sldId id="270" r:id="rId8"/>
    <p:sldId id="273" r:id="rId9"/>
    <p:sldId id="271" r:id="rId10"/>
    <p:sldId id="272" r:id="rId11"/>
    <p:sldId id="274" r:id="rId12"/>
    <p:sldId id="275" r:id="rId13"/>
    <p:sldId id="276" r:id="rId14"/>
    <p:sldId id="278" r:id="rId15"/>
    <p:sldId id="290" r:id="rId16"/>
    <p:sldId id="280" r:id="rId17"/>
    <p:sldId id="282" r:id="rId18"/>
    <p:sldId id="283" r:id="rId19"/>
    <p:sldId id="285" r:id="rId20"/>
    <p:sldId id="284" r:id="rId21"/>
    <p:sldId id="291" r:id="rId22"/>
    <p:sldId id="288" r:id="rId23"/>
    <p:sldId id="286" r:id="rId24"/>
    <p:sldId id="293" r:id="rId25"/>
    <p:sldId id="281" r:id="rId26"/>
    <p:sldId id="298" r:id="rId27"/>
    <p:sldId id="297" r:id="rId28"/>
    <p:sldId id="296" r:id="rId29"/>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MFjYjXi8lpFTgnxbjeTHA==" hashData="37gd/ChqNbSykZzXYZo5j8fYESQAB9tva/bwxG+RYcOpuV5RGIhMOjGAPFuSDj/7P6gH5jYchzpypYq6lZ/M1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CC"/>
    <a:srgbClr val="FFCCFF"/>
    <a:srgbClr val="CCE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4351" autoAdjust="0"/>
  </p:normalViewPr>
  <p:slideViewPr>
    <p:cSldViewPr snapToGrid="0">
      <p:cViewPr varScale="1">
        <p:scale>
          <a:sx n="57" d="100"/>
          <a:sy n="57" d="100"/>
        </p:scale>
        <p:origin x="144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5659" cy="49805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2"/>
            <a:ext cx="2945659" cy="498055"/>
          </a:xfrm>
          <a:prstGeom prst="rect">
            <a:avLst/>
          </a:prstGeom>
        </p:spPr>
        <p:txBody>
          <a:bodyPr vert="horz" lIns="91440" tIns="45720" rIns="91440" bIns="45720" rtlCol="0"/>
          <a:lstStyle>
            <a:lvl1pPr algn="r">
              <a:defRPr sz="1200"/>
            </a:lvl1pPr>
          </a:lstStyle>
          <a:p>
            <a:fld id="{A3B8789F-1B52-4128-9962-DFD29482C80F}" type="datetimeFigureOut">
              <a:rPr kumimoji="1" lang="ja-JP" altLang="en-US" smtClean="0"/>
              <a:t>2024/10/2</a:t>
            </a:fld>
            <a:endParaRPr kumimoji="1" lang="ja-JP" altLang="en-US"/>
          </a:p>
        </p:txBody>
      </p:sp>
      <p:sp>
        <p:nvSpPr>
          <p:cNvPr id="4" name="フッター プレースホルダー 3"/>
          <p:cNvSpPr>
            <a:spLocks noGrp="1"/>
          </p:cNvSpPr>
          <p:nvPr>
            <p:ph type="ftr" sz="quarter" idx="2"/>
          </p:nvPr>
        </p:nvSpPr>
        <p:spPr>
          <a:xfrm>
            <a:off x="0" y="9428585"/>
            <a:ext cx="2945659" cy="498054"/>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5"/>
            <a:ext cx="2945659" cy="498054"/>
          </a:xfrm>
          <a:prstGeom prst="rect">
            <a:avLst/>
          </a:prstGeom>
        </p:spPr>
        <p:txBody>
          <a:bodyPr vert="horz" lIns="91440" tIns="45720" rIns="91440" bIns="45720" rtlCol="0" anchor="b"/>
          <a:lstStyle>
            <a:lvl1pPr algn="r">
              <a:defRPr sz="1200"/>
            </a:lvl1pPr>
          </a:lstStyle>
          <a:p>
            <a:fld id="{A38A6918-8FB3-4661-9FF3-639A784BD389}" type="slidenum">
              <a:rPr kumimoji="1" lang="ja-JP" altLang="en-US" smtClean="0"/>
              <a:t>‹#›</a:t>
            </a:fld>
            <a:endParaRPr kumimoji="1" lang="ja-JP" altLang="en-US"/>
          </a:p>
        </p:txBody>
      </p:sp>
    </p:spTree>
    <p:extLst>
      <p:ext uri="{BB962C8B-B14F-4D97-AF65-F5344CB8AC3E}">
        <p14:creationId xmlns:p14="http://schemas.microsoft.com/office/powerpoint/2010/main" val="2144116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5659" cy="49805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2"/>
            <a:ext cx="2945659" cy="498055"/>
          </a:xfrm>
          <a:prstGeom prst="rect">
            <a:avLst/>
          </a:prstGeom>
        </p:spPr>
        <p:txBody>
          <a:bodyPr vert="horz" lIns="91440" tIns="45720" rIns="91440" bIns="45720" rtlCol="0"/>
          <a:lstStyle>
            <a:lvl1pPr algn="r">
              <a:defRPr sz="1200"/>
            </a:lvl1pPr>
          </a:lstStyle>
          <a:p>
            <a:fld id="{732A93BF-A79E-4ABC-ACB4-81B36EDEA560}" type="datetimeFigureOut">
              <a:rPr kumimoji="1" lang="ja-JP" altLang="en-US" smtClean="0"/>
              <a:t>2024/10/2</a:t>
            </a:fld>
            <a:endParaRPr kumimoji="1" lang="ja-JP" altLang="en-US"/>
          </a:p>
        </p:txBody>
      </p:sp>
      <p:sp>
        <p:nvSpPr>
          <p:cNvPr id="4" name="スライド イメージ プレースホルダー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5"/>
            <a:ext cx="2945659" cy="498054"/>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5"/>
            <a:ext cx="2945659" cy="498054"/>
          </a:xfrm>
          <a:prstGeom prst="rect">
            <a:avLst/>
          </a:prstGeom>
        </p:spPr>
        <p:txBody>
          <a:bodyPr vert="horz" lIns="91440" tIns="45720" rIns="91440" bIns="45720" rtlCol="0" anchor="b"/>
          <a:lstStyle>
            <a:lvl1pPr algn="r">
              <a:defRPr sz="1200"/>
            </a:lvl1pPr>
          </a:lstStyle>
          <a:p>
            <a:fld id="{17D64420-9870-43CF-B11F-B68AC3BABC20}" type="slidenum">
              <a:rPr kumimoji="1" lang="ja-JP" altLang="en-US" smtClean="0"/>
              <a:t>‹#›</a:t>
            </a:fld>
            <a:endParaRPr kumimoji="1" lang="ja-JP" altLang="en-US"/>
          </a:p>
        </p:txBody>
      </p:sp>
    </p:spTree>
    <p:extLst>
      <p:ext uri="{BB962C8B-B14F-4D97-AF65-F5344CB8AC3E}">
        <p14:creationId xmlns:p14="http://schemas.microsoft.com/office/powerpoint/2010/main" val="2598978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baseline="0" dirty="0">
                <a:solidFill>
                  <a:schemeClr val="tx1"/>
                </a:solidFill>
                <a:latin typeface="+mn-lt"/>
                <a:ea typeface="+mn-ea"/>
                <a:cs typeface="+mn-cs"/>
              </a:rPr>
              <a:t>三島市立沢地小学校ＰＴＡの取組を紹介させていただきます。</a:t>
            </a:r>
          </a:p>
          <a:p>
            <a:r>
              <a:rPr kumimoji="1" lang="ja-JP" altLang="en-US" sz="1200" b="0" i="0" u="none" strike="noStrike" kern="1200" baseline="0" dirty="0">
                <a:solidFill>
                  <a:schemeClr val="tx1"/>
                </a:solidFill>
                <a:latin typeface="+mn-lt"/>
                <a:ea typeface="+mn-ea"/>
                <a:cs typeface="+mn-cs"/>
              </a:rPr>
              <a:t>研究主題は、「子供たちの健康・安全を守るために」です。</a:t>
            </a:r>
            <a:endParaRPr kumimoji="1" lang="en-US" altLang="ja-JP" sz="1200" b="0" i="0" u="none" strike="noStrike" kern="1200" baseline="0" dirty="0">
              <a:solidFill>
                <a:schemeClr val="tx1"/>
              </a:solidFill>
              <a:latin typeface="+mn-lt"/>
              <a:ea typeface="+mn-ea"/>
              <a:cs typeface="+mn-cs"/>
            </a:endParaRPr>
          </a:p>
          <a:p>
            <a:r>
              <a:rPr kumimoji="1" lang="ja-JP" altLang="en-US" dirty="0"/>
              <a:t>最初に、沢地小学校について簡単に紹介させていただきます。</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1</a:t>
            </a:fld>
            <a:endParaRPr kumimoji="1" lang="ja-JP" altLang="en-US"/>
          </a:p>
        </p:txBody>
      </p:sp>
    </p:spTree>
    <p:extLst>
      <p:ext uri="{BB962C8B-B14F-4D97-AF65-F5344CB8AC3E}">
        <p14:creationId xmlns:p14="http://schemas.microsoft.com/office/powerpoint/2010/main" val="139494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夏休み中の８月には「学校に泊まろう」という防災合宿イベントを実施しました。</a:t>
            </a:r>
            <a:endParaRPr kumimoji="1" lang="en-US" altLang="ja-JP" dirty="0"/>
          </a:p>
          <a:p>
            <a:r>
              <a:rPr kumimoji="1" lang="ja-JP" altLang="en-US" dirty="0"/>
              <a:t>熱中症の心配もある中での実施となりましたが、</a:t>
            </a:r>
            <a:endParaRPr kumimoji="1" lang="en-US" altLang="ja-JP" dirty="0"/>
          </a:p>
          <a:p>
            <a:r>
              <a:rPr kumimoji="1" lang="ja-JP" altLang="en-US" dirty="0"/>
              <a:t>宿泊・日帰りも合わせて１００名以上の参加があり、大盛況でした。</a:t>
            </a:r>
            <a:endParaRPr kumimoji="1" lang="en-US" altLang="ja-JP" dirty="0"/>
          </a:p>
          <a:p>
            <a:r>
              <a:rPr kumimoji="1" lang="ja-JP" altLang="en-US" dirty="0"/>
              <a:t>この防災合宿には、「粋なおやじの会」だけでなく、多くの保護者や、本校を卒業した中学生や高校生がボランティアとしてたくさん参加してくれました。</a:t>
            </a:r>
            <a:endParaRPr kumimoji="1" lang="en-US" altLang="ja-JP" dirty="0"/>
          </a:p>
          <a:p>
            <a:r>
              <a:rPr kumimoji="1" lang="ja-JP" altLang="en-US" dirty="0"/>
              <a:t>中高生ボランティアに参加理由を聞くと、</a:t>
            </a:r>
            <a:endParaRPr kumimoji="1" lang="en-US" altLang="ja-JP" dirty="0"/>
          </a:p>
          <a:p>
            <a:r>
              <a:rPr kumimoji="1" lang="ja-JP" altLang="en-US" dirty="0"/>
              <a:t>「小学生の時にはできなかった肝試しのオバケ役をやりたかったから。」</a:t>
            </a:r>
            <a:endParaRPr kumimoji="1" lang="en-US" altLang="ja-JP" dirty="0"/>
          </a:p>
          <a:p>
            <a:r>
              <a:rPr kumimoji="1" lang="ja-JP" altLang="en-US" dirty="0"/>
              <a:t>「自分たちが小学生の頃参加して本当に楽しかったので、今度は自分たちが小学生を楽しませたいと思ったから。」など、</a:t>
            </a:r>
            <a:endParaRPr kumimoji="1" lang="en-US" altLang="ja-JP" dirty="0"/>
          </a:p>
          <a:p>
            <a:r>
              <a:rPr kumimoji="1" lang="ja-JP" altLang="en-US" dirty="0"/>
              <a:t>自分たちの思い出をもとにした意見が多数寄せられました。</a:t>
            </a:r>
            <a:endParaRPr kumimoji="1" lang="en-US" altLang="ja-JP" dirty="0"/>
          </a:p>
          <a:p>
            <a:r>
              <a:rPr kumimoji="1" lang="ja-JP" altLang="en-US" dirty="0"/>
              <a:t>地域の子供たちの縦のつながりや、地域で育った子供たちの頼もしさを感じることができました。</a:t>
            </a:r>
            <a:endParaRPr kumimoji="1" lang="en-US" altLang="ja-JP" dirty="0"/>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10</a:t>
            </a:fld>
            <a:endParaRPr kumimoji="1" lang="ja-JP" altLang="en-US"/>
          </a:p>
        </p:txBody>
      </p:sp>
    </p:spTree>
    <p:extLst>
      <p:ext uri="{BB962C8B-B14F-4D97-AF65-F5344CB8AC3E}">
        <p14:creationId xmlns:p14="http://schemas.microsoft.com/office/powerpoint/2010/main" val="2473749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１月に行った「どん</a:t>
            </a:r>
            <a:r>
              <a:rPr kumimoji="1" lang="ja-JP" altLang="en-US" dirty="0" err="1"/>
              <a:t>ど</a:t>
            </a:r>
            <a:r>
              <a:rPr kumimoji="1" lang="ja-JP" altLang="en-US" dirty="0"/>
              <a:t>焼き」は、地域の行事として根付いており、沢地小の子供たちだけでなく、地域の皆さんや卒業生がたくさん参加して大盛況でした。</a:t>
            </a:r>
            <a:endParaRPr kumimoji="1" lang="en-US" altLang="ja-JP" dirty="0"/>
          </a:p>
          <a:p>
            <a:r>
              <a:rPr kumimoji="1" lang="ja-JP" altLang="en-US" dirty="0"/>
              <a:t>このように、ＰＴＡ活動の一端を担う「粋なおやじの会」の活動により、子供たちに笑顔があふれ、地域の大人や中高生ともたくさんのつながりをもつことができました。</a:t>
            </a:r>
            <a:endParaRPr kumimoji="1" lang="en-US" altLang="ja-JP" dirty="0"/>
          </a:p>
          <a:p>
            <a:r>
              <a:rPr kumimoji="1" lang="ja-JP" altLang="en-US" dirty="0"/>
              <a:t>今後も、「粋なおやじの会」の活動に、ＰＴＡとして積極的に連携・協力していきたいと考えています。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11</a:t>
            </a:fld>
            <a:endParaRPr kumimoji="1" lang="ja-JP" altLang="en-US"/>
          </a:p>
        </p:txBody>
      </p:sp>
    </p:spTree>
    <p:extLst>
      <p:ext uri="{BB962C8B-B14F-4D97-AF65-F5344CB8AC3E}">
        <p14:creationId xmlns:p14="http://schemas.microsoft.com/office/powerpoint/2010/main" val="2119886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続いて、もう一つの取組、「あいさつ運動」について紹介します。</a:t>
            </a:r>
            <a:endParaRPr kumimoji="1" lang="en-US" altLang="ja-JP" dirty="0"/>
          </a:p>
          <a:p>
            <a:r>
              <a:rPr kumimoji="1" lang="ja-JP" altLang="en-US" dirty="0"/>
              <a:t>本校は、令和４年度と令和５年度の２年間、隣接する山田中学校、山田小学校と共に、県のあいさつ運動推進校に選ばれ、あいさつ運動に力を入れてきました。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本校の児童が考えた「富士山に　心が届く　あいさつを」というスローガンのもと、校内では、児童会が推進役となり、毎月学年ごとのアイディアによる「あいさつ運動」を実施してきました。</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12</a:t>
            </a:fld>
            <a:endParaRPr kumimoji="1" lang="ja-JP" altLang="en-US"/>
          </a:p>
        </p:txBody>
      </p:sp>
    </p:spTree>
    <p:extLst>
      <p:ext uri="{BB962C8B-B14F-4D97-AF65-F5344CB8AC3E}">
        <p14:creationId xmlns:p14="http://schemas.microsoft.com/office/powerpoint/2010/main" val="799911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校門や昇降口に立ってあいさつをするといった「あいさつ運動」だけでなく、創造力に富んだおもしろい活動が生まれ、次第にあいさつを楽しむ雰囲気が広まっていきました。</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13</a:t>
            </a:fld>
            <a:endParaRPr kumimoji="1" lang="ja-JP" altLang="en-US"/>
          </a:p>
        </p:txBody>
      </p:sp>
    </p:spTree>
    <p:extLst>
      <p:ext uri="{BB962C8B-B14F-4D97-AF65-F5344CB8AC3E}">
        <p14:creationId xmlns:p14="http://schemas.microsoft.com/office/powerpoint/2010/main" val="487741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学校での「あいさつ運動」が広まりを見せる中、</a:t>
            </a:r>
            <a:endParaRPr kumimoji="1" lang="en-US" altLang="ja-JP" dirty="0"/>
          </a:p>
          <a:p>
            <a:r>
              <a:rPr kumimoji="1" lang="ja-JP" altLang="en-US" dirty="0"/>
              <a:t>「ＰＴＡとしても、子供たちのあいさつ運動に、何か協力できないだろうか？」</a:t>
            </a:r>
            <a:endParaRPr kumimoji="1" lang="en-US" altLang="ja-JP" dirty="0"/>
          </a:p>
          <a:p>
            <a:r>
              <a:rPr kumimoji="1" lang="ja-JP" altLang="en-US" dirty="0"/>
              <a:t>という声が出るようになってきました。</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14</a:t>
            </a:fld>
            <a:endParaRPr kumimoji="1" lang="ja-JP" altLang="en-US"/>
          </a:p>
        </p:txBody>
      </p:sp>
    </p:spTree>
    <p:extLst>
      <p:ext uri="{BB962C8B-B14F-4D97-AF65-F5344CB8AC3E}">
        <p14:creationId xmlns:p14="http://schemas.microsoft.com/office/powerpoint/2010/main" val="1394815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ＰＴＡの役員会では、</a:t>
            </a:r>
            <a:endParaRPr kumimoji="1" lang="en-US" altLang="ja-JP" dirty="0"/>
          </a:p>
          <a:p>
            <a:r>
              <a:rPr kumimoji="1" lang="ja-JP" altLang="en-US" dirty="0"/>
              <a:t>「ＰＴＡ主催のあいさつ運動をやったらどうか？」</a:t>
            </a:r>
            <a:endParaRPr kumimoji="1" lang="en-US" altLang="ja-JP" dirty="0"/>
          </a:p>
          <a:p>
            <a:r>
              <a:rPr kumimoji="1" lang="ja-JP" altLang="en-US" dirty="0"/>
              <a:t>という意見もでました。</a:t>
            </a:r>
            <a:endParaRPr kumimoji="1" lang="en-US" altLang="ja-JP" dirty="0"/>
          </a:p>
          <a:p>
            <a:r>
              <a:rPr kumimoji="1" lang="ja-JP" altLang="en-US" dirty="0">
                <a:solidFill>
                  <a:srgbClr val="0000CC"/>
                </a:solidFill>
                <a:latin typeface="ＭＳ ゴシック" panose="020B0609070205080204" pitchFamily="49" charset="-128"/>
                <a:ea typeface="ＭＳ ゴシック" panose="020B0609070205080204" pitchFamily="49" charset="-128"/>
              </a:rPr>
              <a:t>（クリック）</a:t>
            </a:r>
            <a:endParaRPr kumimoji="1" lang="en-US" altLang="ja-JP" dirty="0">
              <a:solidFill>
                <a:srgbClr val="0000CC"/>
              </a:solidFill>
              <a:latin typeface="ＭＳ ゴシック" panose="020B0609070205080204" pitchFamily="49" charset="-128"/>
              <a:ea typeface="ＭＳ ゴシック" panose="020B0609070205080204" pitchFamily="49" charset="-128"/>
            </a:endParaRPr>
          </a:p>
          <a:p>
            <a:r>
              <a:rPr kumimoji="1" lang="ja-JP" altLang="en-US" dirty="0"/>
              <a:t>しかし、共働きの世帯が多い中、</a:t>
            </a:r>
            <a:endParaRPr kumimoji="1" lang="en-US" altLang="ja-JP" dirty="0"/>
          </a:p>
          <a:p>
            <a:r>
              <a:rPr kumimoji="1" lang="ja-JP" altLang="en-US" dirty="0"/>
              <a:t>「朝の忙しい時間帯に路上に立ってあいさつ運動をしてもらうのは、保護者にとって負担が大きいのではないか？」</a:t>
            </a:r>
            <a:endParaRPr kumimoji="1" lang="en-US" altLang="ja-JP" dirty="0"/>
          </a:p>
          <a:p>
            <a:r>
              <a:rPr kumimoji="1" lang="ja-JP" altLang="en-US" dirty="0"/>
              <a:t>「日程や場所の分担を決める作業が大変だ」</a:t>
            </a:r>
            <a:endParaRPr kumimoji="1" lang="en-US" altLang="ja-JP" dirty="0"/>
          </a:p>
          <a:p>
            <a:r>
              <a:rPr kumimoji="1" lang="ja-JP" altLang="en-US" dirty="0"/>
              <a:t>などといった声もあがりました。</a:t>
            </a:r>
            <a:endParaRPr kumimoji="1" lang="en-US" altLang="ja-JP" dirty="0"/>
          </a:p>
          <a:p>
            <a:r>
              <a:rPr kumimoji="1" lang="ja-JP" altLang="en-US" dirty="0"/>
              <a:t>そこで、できるだけ保護者に負担のないように、簡単な方法で取り組める「あいさつ運動」を考え、実施することにしました。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15</a:t>
            </a:fld>
            <a:endParaRPr kumimoji="1" lang="ja-JP" altLang="en-US"/>
          </a:p>
        </p:txBody>
      </p:sp>
    </p:spTree>
    <p:extLst>
      <p:ext uri="{BB962C8B-B14F-4D97-AF65-F5344CB8AC3E}">
        <p14:creationId xmlns:p14="http://schemas.microsoft.com/office/powerpoint/2010/main" val="1509985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令和４年度に行った実践は、「みんなのあいさつ運動」という取組です。</a:t>
            </a:r>
            <a:endParaRPr kumimoji="1" lang="en-US" altLang="ja-JP" dirty="0"/>
          </a:p>
          <a:p>
            <a:r>
              <a:rPr kumimoji="1" lang="ja-JP" altLang="en-US" dirty="0"/>
              <a:t>各家庭にプリントを配布し、子供たちが自分のあいさつを振り返るのと同時に、大人にも日々のあいさつを振り返ってもらい、家庭や地域の中であいさつする雰囲気を高めていこうというものです。</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16</a:t>
            </a:fld>
            <a:endParaRPr kumimoji="1" lang="ja-JP" altLang="en-US"/>
          </a:p>
        </p:txBody>
      </p:sp>
    </p:spTree>
    <p:extLst>
      <p:ext uri="{BB962C8B-B14F-4D97-AF65-F5344CB8AC3E}">
        <p14:creationId xmlns:p14="http://schemas.microsoft.com/office/powerpoint/2010/main" val="1827634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振り返りの仕方も、できるだけ負担にならないように、４つのめあて「げんきあいさつ」、「ていねいあいさつ」、「うれしいあいさつ」、「みんなにあいさつ」のうち、達成できたものの番号を書けばいいようにしました。</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17</a:t>
            </a:fld>
            <a:endParaRPr kumimoji="1" lang="ja-JP" altLang="en-US"/>
          </a:p>
        </p:txBody>
      </p:sp>
    </p:spTree>
    <p:extLst>
      <p:ext uri="{BB962C8B-B14F-4D97-AF65-F5344CB8AC3E}">
        <p14:creationId xmlns:p14="http://schemas.microsoft.com/office/powerpoint/2010/main" val="3669420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家の人の記入欄は、保護者に限定するのではなく、祖父母や中高生の兄や姉、未就学の弟や妹など、誰でも参加できるようにして、家庭ひいては地域のさまざまな世代にあいさつの輪を広げていけるようにしました。</a:t>
            </a:r>
            <a:endParaRPr kumimoji="1" lang="en-US" altLang="ja-JP" dirty="0"/>
          </a:p>
          <a:p>
            <a:r>
              <a:rPr kumimoji="1" lang="ja-JP" altLang="en-US" dirty="0"/>
              <a:t>幅広い層へのあいさつ啓発の意味も込めて、「みんなのあいさつ運動」というタイトルにして、１週間の期間を設けて実施しました。</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18</a:t>
            </a:fld>
            <a:endParaRPr kumimoji="1" lang="ja-JP" altLang="en-US"/>
          </a:p>
        </p:txBody>
      </p:sp>
    </p:spTree>
    <p:extLst>
      <p:ext uri="{BB962C8B-B14F-4D97-AF65-F5344CB8AC3E}">
        <p14:creationId xmlns:p14="http://schemas.microsoft.com/office/powerpoint/2010/main" val="3642923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実践後、子供たちからは</a:t>
            </a:r>
            <a:endParaRPr kumimoji="1" lang="en-US" altLang="ja-JP" dirty="0"/>
          </a:p>
          <a:p>
            <a:r>
              <a:rPr kumimoji="1" lang="ja-JP" altLang="en-US" dirty="0"/>
              <a:t>「あいさつをするとお互いが気持ちよく過ごせることがわかった。」</a:t>
            </a:r>
            <a:endParaRPr kumimoji="1" lang="en-US" altLang="ja-JP" dirty="0"/>
          </a:p>
          <a:p>
            <a:r>
              <a:rPr kumimoji="1" lang="ja-JP" altLang="en-US" dirty="0"/>
              <a:t>「近所の人に顔を覚えられるようになったのでよかった。」</a:t>
            </a:r>
            <a:endParaRPr kumimoji="1" lang="en-US" altLang="ja-JP" dirty="0"/>
          </a:p>
          <a:p>
            <a:r>
              <a:rPr kumimoji="1" lang="ja-JP" altLang="en-US" dirty="0"/>
              <a:t>などといった感想がありました。</a:t>
            </a:r>
            <a:endParaRPr kumimoji="1" lang="en-US" altLang="ja-JP" dirty="0"/>
          </a:p>
          <a:p>
            <a:r>
              <a:rPr kumimoji="1" lang="ja-JP" altLang="en-US" dirty="0"/>
              <a:t>また、家庭からは、</a:t>
            </a:r>
            <a:endParaRPr kumimoji="1" lang="en-US" altLang="ja-JP" dirty="0"/>
          </a:p>
          <a:p>
            <a:r>
              <a:rPr kumimoji="1" lang="ja-JP" altLang="en-US" dirty="0"/>
              <a:t>「朝ゴミ出しに行く途中で出会った子供たちが、笑顔であいさつをしてくれて嬉しかった。」</a:t>
            </a:r>
            <a:endParaRPr kumimoji="1" lang="en-US" altLang="ja-JP" dirty="0"/>
          </a:p>
          <a:p>
            <a:r>
              <a:rPr kumimoji="1" lang="ja-JP" altLang="en-US" dirty="0"/>
              <a:t>「あいさつはコミュニケーションの基本で、あいさつをすることで地域の人とのつながりもできる。」</a:t>
            </a:r>
            <a:endParaRPr kumimoji="1" lang="en-US" altLang="ja-JP" dirty="0"/>
          </a:p>
          <a:p>
            <a:r>
              <a:rPr kumimoji="1" lang="ja-JP" altLang="en-US" dirty="0"/>
              <a:t>などといった感想がありました。</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19</a:t>
            </a:fld>
            <a:endParaRPr kumimoji="1" lang="ja-JP" altLang="en-US"/>
          </a:p>
        </p:txBody>
      </p:sp>
    </p:spTree>
    <p:extLst>
      <p:ext uri="{BB962C8B-B14F-4D97-AF65-F5344CB8AC3E}">
        <p14:creationId xmlns:p14="http://schemas.microsoft.com/office/powerpoint/2010/main" val="1301724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沢地小学校は、ＪＲ三島駅から北東方面に車で</a:t>
            </a:r>
            <a:r>
              <a:rPr kumimoji="1" lang="en-US" altLang="ja-JP" dirty="0"/>
              <a:t>10</a:t>
            </a:r>
            <a:r>
              <a:rPr kumimoji="1" lang="ja-JP" altLang="en-US" dirty="0"/>
              <a:t>分ほど行った所に位置しています。</a:t>
            </a:r>
            <a:endParaRPr kumimoji="1" lang="en-US" altLang="ja-JP" dirty="0"/>
          </a:p>
          <a:p>
            <a:r>
              <a:rPr kumimoji="1" lang="ja-JP" altLang="en-US" dirty="0"/>
              <a:t>大きな駅に割と近い場所にあるのですが、学校の周りは緑に囲まれ、校庭の桜や通学路のアジサイは、毎年見事な花を咲かせています。</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2</a:t>
            </a:fld>
            <a:endParaRPr kumimoji="1" lang="ja-JP" altLang="en-US"/>
          </a:p>
        </p:txBody>
      </p:sp>
    </p:spTree>
    <p:extLst>
      <p:ext uri="{BB962C8B-B14F-4D97-AF65-F5344CB8AC3E}">
        <p14:creationId xmlns:p14="http://schemas.microsoft.com/office/powerpoint/2010/main" val="1808501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続いて、令和５年度の実践を紹介します。</a:t>
            </a:r>
            <a:endParaRPr kumimoji="1" lang="en-US" altLang="ja-JP" dirty="0"/>
          </a:p>
          <a:p>
            <a:r>
              <a:rPr kumimoji="1" lang="ja-JP" altLang="en-US" dirty="0"/>
              <a:t>令和４年度に行った「みんなのあいさつ運動」により、家庭や地域にもあいさつの輪が広がっていきましたが、</a:t>
            </a:r>
            <a:r>
              <a:rPr kumimoji="1" lang="en-US" altLang="ja-JP" dirty="0"/>
              <a:t>PTA</a:t>
            </a:r>
            <a:r>
              <a:rPr kumimoji="1" lang="ja-JP" altLang="en-US" dirty="0"/>
              <a:t>役員からは、</a:t>
            </a:r>
            <a:endParaRPr kumimoji="1" lang="en-US" altLang="ja-JP" dirty="0"/>
          </a:p>
          <a:p>
            <a:r>
              <a:rPr kumimoji="1" lang="ja-JP" altLang="en-US" dirty="0"/>
              <a:t>「普段の登下校の見守りを、スクールガードや学校だけに任せきりでいいのか？」</a:t>
            </a:r>
            <a:endParaRPr kumimoji="1" lang="en-US" altLang="ja-JP" dirty="0"/>
          </a:p>
          <a:p>
            <a:r>
              <a:rPr kumimoji="1" lang="ja-JP" altLang="en-US" dirty="0"/>
              <a:t>「</a:t>
            </a:r>
            <a:r>
              <a:rPr kumimoji="1" lang="en-US" altLang="ja-JP" dirty="0"/>
              <a:t>『</a:t>
            </a:r>
            <a:r>
              <a:rPr kumimoji="1" lang="ja-JP" altLang="en-US" dirty="0"/>
              <a:t>みんなのあいさつ運動</a:t>
            </a:r>
            <a:r>
              <a:rPr kumimoji="1" lang="en-US" altLang="ja-JP" dirty="0"/>
              <a:t>』</a:t>
            </a:r>
            <a:r>
              <a:rPr kumimoji="1" lang="ja-JP" altLang="en-US" dirty="0"/>
              <a:t>をさらに発展させることはできないだろうか？」</a:t>
            </a:r>
            <a:endParaRPr kumimoji="1" lang="en-US" altLang="ja-JP" dirty="0"/>
          </a:p>
          <a:p>
            <a:r>
              <a:rPr kumimoji="1" lang="ja-JP" altLang="en-US" dirty="0"/>
              <a:t>といった声が出るようになってきました。</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20</a:t>
            </a:fld>
            <a:endParaRPr kumimoji="1" lang="ja-JP" altLang="en-US"/>
          </a:p>
        </p:txBody>
      </p:sp>
    </p:spTree>
    <p:extLst>
      <p:ext uri="{BB962C8B-B14F-4D97-AF65-F5344CB8AC3E}">
        <p14:creationId xmlns:p14="http://schemas.microsoft.com/office/powerpoint/2010/main" val="4029349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しかし一方で、</a:t>
            </a:r>
            <a:endParaRPr kumimoji="1" lang="en-US" altLang="ja-JP" dirty="0"/>
          </a:p>
          <a:p>
            <a:r>
              <a:rPr kumimoji="1" lang="ja-JP" altLang="en-US" dirty="0"/>
              <a:t>「近年、ＰＴＡの在り方が問題になってきており、各部の活動を減らすなど、ＰＴＡ活動のスリム化を進めている。」</a:t>
            </a:r>
            <a:endParaRPr kumimoji="1" lang="en-US" altLang="ja-JP" dirty="0"/>
          </a:p>
          <a:p>
            <a:r>
              <a:rPr kumimoji="1" lang="ja-JP" altLang="en-US" dirty="0"/>
              <a:t>「やっぱり保護者への負担を増やしてしまうのは、理解を得るのが難しいのではないか？」</a:t>
            </a:r>
            <a:endParaRPr kumimoji="1" lang="en-US" altLang="ja-JP" dirty="0"/>
          </a:p>
          <a:p>
            <a:r>
              <a:rPr kumimoji="1" lang="ja-JP" altLang="en-US" dirty="0"/>
              <a:t>などといった声もありました。</a:t>
            </a:r>
            <a:endParaRPr kumimoji="1" lang="en-US" altLang="ja-JP" dirty="0"/>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21</a:t>
            </a:fld>
            <a:endParaRPr kumimoji="1" lang="ja-JP" altLang="en-US"/>
          </a:p>
        </p:txBody>
      </p:sp>
    </p:spTree>
    <p:extLst>
      <p:ext uri="{BB962C8B-B14F-4D97-AF65-F5344CB8AC3E}">
        <p14:creationId xmlns:p14="http://schemas.microsoft.com/office/powerpoint/2010/main" val="3353790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そこで、令和５年度は、これまで同様、保護者の負担を極力増やさないことを意識し、</a:t>
            </a:r>
            <a:endParaRPr kumimoji="1" lang="en-US" altLang="ja-JP" dirty="0"/>
          </a:p>
          <a:p>
            <a:r>
              <a:rPr kumimoji="1" lang="ja-JP" altLang="en-US" dirty="0"/>
              <a:t>令和４年度に行った「みんなのあいさつ運動」を発展させた「ＰＴＡ家の前あいさつ運動」という取組を行うことにしました。</a:t>
            </a:r>
            <a:endParaRPr kumimoji="1" lang="en-US" altLang="ja-JP" dirty="0"/>
          </a:p>
          <a:p>
            <a:r>
              <a:rPr kumimoji="1" lang="ja-JP" altLang="en-US" dirty="0"/>
              <a:t>「ＰＴＡ家の前あいさつ運動」は、その名の通り、子供を送るときや迎えるときに、家の前に５分程度立っていてもらい、そこを通る子供たちや地域の人にあいさつをするというものです。</a:t>
            </a:r>
            <a:endParaRPr kumimoji="1" lang="en-US" altLang="ja-JP" dirty="0"/>
          </a:p>
          <a:p>
            <a:r>
              <a:rPr kumimoji="1" lang="ja-JP" altLang="en-US" dirty="0"/>
              <a:t>わざわざ決められた時間に、決められた場所に行かなくても、「家の前」で５分程度なら協力していただけるのではないかという考えから、この方法でやってみることにしました。</a:t>
            </a:r>
            <a:endParaRPr kumimoji="1" lang="en-US" altLang="ja-JP" dirty="0"/>
          </a:p>
          <a:p>
            <a:r>
              <a:rPr kumimoji="1" lang="ja-JP" altLang="en-US" dirty="0"/>
              <a:t>実施してみると、家の前は人通りが少ないからと、子供を送りながら、人通りが多い場所や、友達との待ち合わせの場所まで、一緒に歩いて、あいさつをしてくれる家庭もありました。</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22</a:t>
            </a:fld>
            <a:endParaRPr kumimoji="1" lang="ja-JP" altLang="en-US"/>
          </a:p>
        </p:txBody>
      </p:sp>
    </p:spTree>
    <p:extLst>
      <p:ext uri="{BB962C8B-B14F-4D97-AF65-F5344CB8AC3E}">
        <p14:creationId xmlns:p14="http://schemas.microsoft.com/office/powerpoint/2010/main" val="2650502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solidFill>
                <a:latin typeface="+mn-ea"/>
                <a:ea typeface="+mn-ea"/>
              </a:rPr>
              <a:t>実践後の子供たちの感想には、</a:t>
            </a:r>
            <a:endParaRPr kumimoji="1" lang="en-US" altLang="ja-JP" sz="1200" dirty="0">
              <a:solidFill>
                <a:schemeClr val="tx1"/>
              </a:solidFill>
              <a:latin typeface="+mn-ea"/>
              <a:ea typeface="+mn-ea"/>
            </a:endParaRPr>
          </a:p>
          <a:p>
            <a:r>
              <a:rPr kumimoji="1" lang="ja-JP" altLang="en-US" sz="1200" dirty="0">
                <a:solidFill>
                  <a:schemeClr val="tx1"/>
                </a:solidFill>
                <a:latin typeface="+mn-ea"/>
                <a:ea typeface="+mn-ea"/>
              </a:rPr>
              <a:t>「お母さんが一緒に歩いてから仕事に行ってくれたので、地域であいさつできる人が増えた。」</a:t>
            </a:r>
            <a:endParaRPr kumimoji="1" lang="en-US" altLang="ja-JP" sz="1200" dirty="0">
              <a:solidFill>
                <a:schemeClr val="tx1"/>
              </a:solidFill>
              <a:latin typeface="+mn-ea"/>
              <a:ea typeface="+mn-ea"/>
            </a:endParaRPr>
          </a:p>
          <a:p>
            <a:r>
              <a:rPr lang="ja-JP" altLang="en-US" sz="1200" dirty="0">
                <a:solidFill>
                  <a:schemeClr val="tx1"/>
                </a:solidFill>
                <a:latin typeface="+mn-ea"/>
                <a:ea typeface="+mn-ea"/>
              </a:rPr>
              <a:t>「近所の人に進んであいさつをしたら、ほめてもらえた。」</a:t>
            </a:r>
            <a:endParaRPr lang="en-US" altLang="ja-JP" sz="1200" dirty="0">
              <a:solidFill>
                <a:schemeClr val="tx1"/>
              </a:solidFill>
              <a:latin typeface="+mn-ea"/>
              <a:ea typeface="+mn-ea"/>
            </a:endParaRPr>
          </a:p>
          <a:p>
            <a:r>
              <a:rPr kumimoji="1" lang="ja-JP" altLang="en-US" sz="1200" dirty="0">
                <a:solidFill>
                  <a:schemeClr val="tx1"/>
                </a:solidFill>
                <a:latin typeface="+mn-ea"/>
                <a:ea typeface="+mn-ea"/>
              </a:rPr>
              <a:t>など、これまでよりも、地域の方との関わりが増えたといった感想が多くありました。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23</a:t>
            </a:fld>
            <a:endParaRPr kumimoji="1" lang="ja-JP" altLang="en-US"/>
          </a:p>
        </p:txBody>
      </p:sp>
    </p:spTree>
    <p:extLst>
      <p:ext uri="{BB962C8B-B14F-4D97-AF65-F5344CB8AC3E}">
        <p14:creationId xmlns:p14="http://schemas.microsoft.com/office/powerpoint/2010/main" val="1762996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solidFill>
                <a:latin typeface="+mn-ea"/>
                <a:ea typeface="+mn-ea"/>
              </a:rPr>
              <a:t>保護者の感想には、</a:t>
            </a:r>
            <a:endParaRPr kumimoji="1"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「一人一人が少し意識するだけで、地域が明るく活気のある雰囲気になると感じた。」</a:t>
            </a:r>
            <a:endParaRPr kumimoji="1"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n-ea"/>
                <a:ea typeface="+mn-ea"/>
              </a:rPr>
              <a:t>「</a:t>
            </a:r>
            <a:r>
              <a:rPr kumimoji="1" lang="ja-JP" altLang="en-US" sz="1200" dirty="0">
                <a:solidFill>
                  <a:schemeClr val="tx1"/>
                </a:solidFill>
                <a:latin typeface="+mn-ea"/>
                <a:ea typeface="+mn-ea"/>
              </a:rPr>
              <a:t>子供たちの安全にもつながるのでよかったと思う。</a:t>
            </a:r>
            <a:r>
              <a:rPr lang="ja-JP" altLang="en-US" sz="1200" dirty="0">
                <a:solidFill>
                  <a:schemeClr val="tx1"/>
                </a:solidFill>
                <a:latin typeface="+mn-ea"/>
                <a:ea typeface="+mn-ea"/>
              </a:rPr>
              <a:t>」</a:t>
            </a:r>
            <a:endParaRPr lang="en-US" altLang="ja-JP" sz="1200" dirty="0">
              <a:solidFill>
                <a:schemeClr val="tx1"/>
              </a:solidFill>
              <a:latin typeface="+mn-ea"/>
              <a:ea typeface="+mn-ea"/>
            </a:endParaRPr>
          </a:p>
          <a:p>
            <a:r>
              <a:rPr kumimoji="1" lang="ja-JP" altLang="en-US" sz="1200" dirty="0">
                <a:solidFill>
                  <a:schemeClr val="tx1"/>
                </a:solidFill>
                <a:latin typeface="+mn-ea"/>
                <a:ea typeface="+mn-ea"/>
              </a:rPr>
              <a:t>など、地域とのつながりや、子供の安全につながったという感想が多くありました。</a:t>
            </a:r>
            <a:endParaRPr kumimoji="1" lang="en-US" altLang="ja-JP" sz="1200" dirty="0">
              <a:solidFill>
                <a:schemeClr val="tx1"/>
              </a:solidFill>
              <a:latin typeface="+mn-ea"/>
              <a:ea typeface="+mn-ea"/>
            </a:endParaRPr>
          </a:p>
          <a:p>
            <a:r>
              <a:rPr kumimoji="1" lang="ja-JP" altLang="en-US" sz="1200" dirty="0">
                <a:solidFill>
                  <a:schemeClr val="tx1"/>
                </a:solidFill>
                <a:latin typeface="+mn-ea"/>
                <a:ea typeface="+mn-ea"/>
              </a:rPr>
              <a:t>実施期間中は、雨天の日が多かったこともあり、実際に家の前であいさつをしてくださった家庭は５割程度でした。</a:t>
            </a:r>
            <a:endParaRPr kumimoji="1" lang="en-US" altLang="ja-JP" sz="1200" dirty="0">
              <a:solidFill>
                <a:schemeClr val="tx1"/>
              </a:solidFill>
              <a:latin typeface="+mn-ea"/>
              <a:ea typeface="+mn-ea"/>
            </a:endParaRPr>
          </a:p>
          <a:p>
            <a:r>
              <a:rPr kumimoji="1" lang="ja-JP" altLang="en-US" sz="1200" dirty="0">
                <a:solidFill>
                  <a:schemeClr val="tx1"/>
                </a:solidFill>
                <a:latin typeface="+mn-ea"/>
                <a:ea typeface="+mn-ea"/>
              </a:rPr>
              <a:t>しかし、未実施の方からの意見も合わせて、大人も子供も、よりよいあいさつについて考えるきっかけになったのではと思いました。</a:t>
            </a:r>
          </a:p>
          <a:p>
            <a:endParaRPr kumimoji="1" lang="ja-JP" altLang="en-US" dirty="0">
              <a:solidFill>
                <a:schemeClr val="tx1"/>
              </a:solidFill>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24</a:t>
            </a:fld>
            <a:endParaRPr kumimoji="1" lang="ja-JP" altLang="en-US"/>
          </a:p>
        </p:txBody>
      </p:sp>
    </p:spTree>
    <p:extLst>
      <p:ext uri="{BB962C8B-B14F-4D97-AF65-F5344CB8AC3E}">
        <p14:creationId xmlns:p14="http://schemas.microsoft.com/office/powerpoint/2010/main" val="1112054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latin typeface="+mn-ea"/>
                <a:ea typeface="+mn-ea"/>
              </a:rPr>
              <a:t>実践の成果です。</a:t>
            </a:r>
            <a:endParaRPr kumimoji="1" lang="en-US" altLang="ja-JP" dirty="0">
              <a:solidFill>
                <a:schemeClr val="tx1"/>
              </a:solidFill>
              <a:latin typeface="+mn-ea"/>
              <a:ea typeface="+mn-ea"/>
            </a:endParaRPr>
          </a:p>
          <a:p>
            <a:r>
              <a:rPr kumimoji="1" lang="ja-JP" altLang="en-US" dirty="0">
                <a:solidFill>
                  <a:schemeClr val="tx1"/>
                </a:solidFill>
                <a:latin typeface="+mn-ea"/>
                <a:ea typeface="+mn-ea"/>
              </a:rPr>
              <a:t>２年間の取組を通しての一番の成果は、</a:t>
            </a:r>
            <a:endParaRPr kumimoji="1" lang="en-US" altLang="ja-JP" dirty="0">
              <a:solidFill>
                <a:schemeClr val="tx1"/>
              </a:solidFill>
              <a:latin typeface="+mn-ea"/>
              <a:ea typeface="+mn-ea"/>
            </a:endParaRPr>
          </a:p>
          <a:p>
            <a:r>
              <a:rPr kumimoji="1" lang="ja-JP" altLang="en-US" sz="1200" dirty="0">
                <a:solidFill>
                  <a:schemeClr val="tx1"/>
                </a:solidFill>
                <a:latin typeface="+mn-ea"/>
                <a:ea typeface="+mn-ea"/>
              </a:rPr>
              <a:t>地域の多くの目で子供たちを見守っていく体制ができているのが「本校の強み」であると実感できたことです。</a:t>
            </a:r>
            <a:endParaRPr kumimoji="1" lang="en-US" altLang="ja-JP" sz="1200" dirty="0">
              <a:solidFill>
                <a:schemeClr val="tx1"/>
              </a:solidFill>
              <a:latin typeface="+mn-ea"/>
              <a:ea typeface="+mn-ea"/>
            </a:endParaRPr>
          </a:p>
          <a:p>
            <a:r>
              <a:rPr kumimoji="1" lang="ja-JP" altLang="en-US" dirty="0">
                <a:solidFill>
                  <a:schemeClr val="tx1"/>
                </a:solidFill>
                <a:latin typeface="+mn-ea"/>
                <a:ea typeface="+mn-ea"/>
              </a:rPr>
              <a:t>「スクールガード」や「粋なおやじの会」、中学生や高校生など、本校の子供たちは、こんなにも地域の方々に支えられていたんだと、改めて感じることができました。</a:t>
            </a:r>
            <a:endParaRPr kumimoji="1" lang="en-US" altLang="ja-JP" dirty="0">
              <a:solidFill>
                <a:schemeClr val="tx1"/>
              </a:solidFill>
              <a:latin typeface="+mn-ea"/>
              <a:ea typeface="+mn-ea"/>
            </a:endParaRPr>
          </a:p>
          <a:p>
            <a:r>
              <a:rPr kumimoji="1" lang="en-US" altLang="ja-JP" dirty="0">
                <a:solidFill>
                  <a:schemeClr val="tx1"/>
                </a:solidFill>
                <a:latin typeface="+mn-ea"/>
                <a:ea typeface="+mn-ea"/>
              </a:rPr>
              <a:t>PTA</a:t>
            </a:r>
            <a:r>
              <a:rPr kumimoji="1" lang="ja-JP" altLang="en-US" dirty="0">
                <a:solidFill>
                  <a:schemeClr val="tx1"/>
                </a:solidFill>
                <a:latin typeface="+mn-ea"/>
                <a:ea typeface="+mn-ea"/>
              </a:rPr>
              <a:t>として、新たな取組をしていくことよりも、この強みを生かして、うまく地域と連携していくことが、子供たちの幸せにつながっていくのだと感じました。</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25</a:t>
            </a:fld>
            <a:endParaRPr kumimoji="1" lang="ja-JP" altLang="en-US"/>
          </a:p>
        </p:txBody>
      </p:sp>
    </p:spTree>
    <p:extLst>
      <p:ext uri="{BB962C8B-B14F-4D97-AF65-F5344CB8AC3E}">
        <p14:creationId xmlns:p14="http://schemas.microsoft.com/office/powerpoint/2010/main" val="3485011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latin typeface="+mn-ea"/>
                <a:ea typeface="+mn-ea"/>
              </a:rPr>
              <a:t>２つ目の成果は、</a:t>
            </a:r>
            <a:endParaRPr kumimoji="1" lang="en-US" altLang="ja-JP"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n-ea"/>
                <a:ea typeface="+mn-ea"/>
              </a:rPr>
              <a:t>地域全体で子供たちに関わることが、子供たちの「心の健康」や「安全」・「防犯」につながっていることを実感することができたことです。</a:t>
            </a:r>
            <a:endParaRPr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n-ea"/>
                <a:ea typeface="+mn-ea"/>
              </a:rPr>
              <a:t>あいさつ運動後の子供の感想の中に、</a:t>
            </a:r>
            <a:endParaRPr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n-ea"/>
                <a:ea typeface="+mn-ea"/>
              </a:rPr>
              <a:t>「あいさつをすれば、友達も自分もいい気持ちになれる」</a:t>
            </a:r>
            <a:endParaRPr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n-ea"/>
                <a:ea typeface="+mn-ea"/>
              </a:rPr>
              <a:t>というものがありました。</a:t>
            </a:r>
            <a:endParaRPr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n-ea"/>
                <a:ea typeface="+mn-ea"/>
              </a:rPr>
              <a:t>また、保護者の感想の中には、</a:t>
            </a:r>
            <a:endParaRPr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n-ea"/>
                <a:ea typeface="+mn-ea"/>
              </a:rPr>
              <a:t>「近所の人がわかったり、普段散歩をしている人を知ったりすることができた。」</a:t>
            </a:r>
            <a:endParaRPr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n-ea"/>
                <a:ea typeface="+mn-ea"/>
              </a:rPr>
              <a:t>「他の学年の子たちとも顔見知りになれてよかった。」</a:t>
            </a:r>
            <a:endParaRPr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n-ea"/>
                <a:ea typeface="+mn-ea"/>
              </a:rPr>
              <a:t>といった感想がありました。</a:t>
            </a:r>
            <a:endParaRPr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mn-ea"/>
                <a:ea typeface="+mn-ea"/>
              </a:rPr>
              <a:t>あいさつをほんの少し意識するだけで、「縦のつながり」や「横のつながり」が広がり、それが結果として、子供たちの「心の健康」や「安全」につながっているのだと感じました。</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26</a:t>
            </a:fld>
            <a:endParaRPr kumimoji="1" lang="ja-JP" altLang="en-US"/>
          </a:p>
        </p:txBody>
      </p:sp>
    </p:spTree>
    <p:extLst>
      <p:ext uri="{BB962C8B-B14F-4D97-AF65-F5344CB8AC3E}">
        <p14:creationId xmlns:p14="http://schemas.microsoft.com/office/powerpoint/2010/main" val="3927209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今後の課題です。</a:t>
            </a:r>
            <a:endParaRPr kumimoji="1" lang="en-US" altLang="ja-JP" dirty="0"/>
          </a:p>
          <a:p>
            <a:r>
              <a:rPr kumimoji="1" lang="ja-JP" altLang="en-US" dirty="0">
                <a:latin typeface="+mn-ea"/>
                <a:ea typeface="+mn-ea"/>
              </a:rPr>
              <a:t>近年では、仕事や子育ての忙しさから、ＰＴＡには加入したくないという家庭が増えています。</a:t>
            </a:r>
            <a:endParaRPr kumimoji="1" lang="en-US" altLang="ja-JP" dirty="0">
              <a:latin typeface="+mn-ea"/>
              <a:ea typeface="+mn-ea"/>
            </a:endParaRPr>
          </a:p>
          <a:p>
            <a:r>
              <a:rPr kumimoji="1" lang="ja-JP" altLang="en-US" dirty="0">
                <a:latin typeface="+mn-ea"/>
                <a:ea typeface="+mn-ea"/>
              </a:rPr>
              <a:t>また、ＰＴＡ活動に理解を示し、加入はしているものの、役員は引き受けられないといった意見もよく聞かれます。</a:t>
            </a:r>
            <a:endParaRPr kumimoji="1" lang="en-US" altLang="ja-JP" dirty="0">
              <a:latin typeface="+mn-ea"/>
              <a:ea typeface="+mn-ea"/>
            </a:endParaRPr>
          </a:p>
          <a:p>
            <a:r>
              <a:rPr kumimoji="1" lang="ja-JP" altLang="en-US" dirty="0">
                <a:latin typeface="+mn-ea"/>
                <a:ea typeface="+mn-ea"/>
              </a:rPr>
              <a:t>本校の取組においても、「いかに保護者の負担を増やさずに活動を進めていくか」という点に、相当気を遣いました。</a:t>
            </a:r>
            <a:endParaRPr kumimoji="1" lang="en-US" altLang="ja-JP" dirty="0">
              <a:latin typeface="+mn-ea"/>
              <a:ea typeface="+mn-ea"/>
            </a:endParaRPr>
          </a:p>
          <a:p>
            <a:r>
              <a:rPr kumimoji="1" lang="ja-JP" altLang="en-US" dirty="0">
                <a:latin typeface="+mn-ea"/>
                <a:ea typeface="+mn-ea"/>
              </a:rPr>
              <a:t>時代と共に、生活スタイルや保護者の考え方が変化していく中、</a:t>
            </a:r>
            <a:endParaRPr kumimoji="1" lang="en-US" altLang="ja-JP" dirty="0">
              <a:latin typeface="+mn-ea"/>
              <a:ea typeface="+mn-ea"/>
            </a:endParaRPr>
          </a:p>
          <a:p>
            <a:r>
              <a:rPr kumimoji="1" lang="ja-JP" altLang="en-US" dirty="0">
                <a:latin typeface="+mn-ea"/>
                <a:ea typeface="+mn-ea"/>
              </a:rPr>
              <a:t>「いかにＰＴＡ活動のよさを伝えて、協力者を増やしていくか。」</a:t>
            </a:r>
            <a:endParaRPr kumimoji="1" lang="en-US" altLang="ja-JP" dirty="0">
              <a:latin typeface="+mn-ea"/>
              <a:ea typeface="+mn-ea"/>
            </a:endParaRPr>
          </a:p>
          <a:p>
            <a:r>
              <a:rPr kumimoji="1" lang="ja-JP" altLang="en-US" dirty="0">
                <a:latin typeface="+mn-ea"/>
                <a:ea typeface="+mn-ea"/>
              </a:rPr>
              <a:t>「誰でも取り組みやすく、関わりやすいＰＴＡ活動とはどういうものか」</a:t>
            </a:r>
            <a:endParaRPr kumimoji="1" lang="en-US" altLang="ja-JP" dirty="0">
              <a:latin typeface="+mn-ea"/>
              <a:ea typeface="+mn-ea"/>
            </a:endParaRPr>
          </a:p>
          <a:p>
            <a:r>
              <a:rPr kumimoji="1" lang="ja-JP" altLang="en-US" dirty="0">
                <a:latin typeface="+mn-ea"/>
                <a:ea typeface="+mn-ea"/>
              </a:rPr>
              <a:t>といった点について考えていくことが、今後の課題だと感じました。</a:t>
            </a:r>
            <a:endParaRPr kumimoji="1" lang="en-US" altLang="ja-JP" dirty="0">
              <a:latin typeface="+mn-ea"/>
              <a:ea typeface="+mn-ea"/>
            </a:endParaRPr>
          </a:p>
          <a:p>
            <a:r>
              <a:rPr kumimoji="1" lang="ja-JP" altLang="en-US" dirty="0">
                <a:latin typeface="+mn-ea"/>
                <a:ea typeface="+mn-ea"/>
              </a:rPr>
              <a:t>「持続可能なＰＴＡ」にするために、よきアイデアやアドバイス等がありましたら、教えていただけると幸いです。</a:t>
            </a:r>
            <a:endParaRPr kumimoji="1" lang="en-US" altLang="ja-JP" dirty="0">
              <a:latin typeface="+mn-ea"/>
              <a:ea typeface="+mn-ea"/>
            </a:endParaRP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27</a:t>
            </a:fld>
            <a:endParaRPr kumimoji="1" lang="ja-JP" altLang="en-US"/>
          </a:p>
        </p:txBody>
      </p:sp>
    </p:spTree>
    <p:extLst>
      <p:ext uri="{BB962C8B-B14F-4D97-AF65-F5344CB8AC3E}">
        <p14:creationId xmlns:p14="http://schemas.microsoft.com/office/powerpoint/2010/main" val="1970610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つたない研究内容ではありましたが、以上で三島市立沢地小学校の発表を終わります。</a:t>
            </a:r>
            <a:endParaRPr kumimoji="1" lang="en-US" altLang="ja-JP" dirty="0"/>
          </a:p>
          <a:p>
            <a:r>
              <a:rPr kumimoji="1" lang="ja-JP" altLang="en-US" dirty="0"/>
              <a:t>ご清聴ありがとうございました。</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28</a:t>
            </a:fld>
            <a:endParaRPr kumimoji="1" lang="ja-JP" altLang="en-US"/>
          </a:p>
        </p:txBody>
      </p:sp>
    </p:spTree>
    <p:extLst>
      <p:ext uri="{BB962C8B-B14F-4D97-AF65-F5344CB8AC3E}">
        <p14:creationId xmlns:p14="http://schemas.microsoft.com/office/powerpoint/2010/main" val="104492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沢地小は、三島市内では比較的新しい学校で、令和５年度に開校</a:t>
            </a:r>
            <a:r>
              <a:rPr kumimoji="1" lang="en-US" altLang="ja-JP" dirty="0"/>
              <a:t>50</a:t>
            </a:r>
            <a:r>
              <a:rPr kumimoji="1" lang="ja-JP" altLang="en-US" dirty="0"/>
              <a:t>周年を迎えました。</a:t>
            </a:r>
            <a:endParaRPr kumimoji="1" lang="en-US" altLang="ja-JP" dirty="0"/>
          </a:p>
          <a:p>
            <a:r>
              <a:rPr kumimoji="1" lang="en-US" altLang="ja-JP" dirty="0"/>
              <a:t>50</a:t>
            </a:r>
            <a:r>
              <a:rPr kumimoji="1" lang="ja-JP" altLang="en-US" dirty="0"/>
              <a:t>周年記念事業では、学校とＰＴＡが連携し、航空写真の撮影や久保ひとみさんの講演会など、数々のイベントを行いました。</a:t>
            </a:r>
            <a:endParaRPr kumimoji="1" lang="en-US" altLang="ja-JP" dirty="0"/>
          </a:p>
          <a:p>
            <a:r>
              <a:rPr kumimoji="1" lang="ja-JP" altLang="en-US" dirty="0"/>
              <a:t>かつては、児童数が</a:t>
            </a:r>
            <a:r>
              <a:rPr kumimoji="1" lang="en-US" altLang="ja-JP" dirty="0"/>
              <a:t>900</a:t>
            </a:r>
            <a:r>
              <a:rPr kumimoji="1" lang="ja-JP" altLang="en-US" dirty="0"/>
              <a:t>名を超えていた時代もありましたが、現在は、全校児童</a:t>
            </a:r>
            <a:r>
              <a:rPr kumimoji="1" lang="en-US" altLang="ja-JP" dirty="0"/>
              <a:t>265</a:t>
            </a:r>
            <a:r>
              <a:rPr kumimoji="1" lang="ja-JP" altLang="en-US" dirty="0"/>
              <a:t>名、学級数はどの学年も２クラスです。</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3</a:t>
            </a:fld>
            <a:endParaRPr kumimoji="1" lang="ja-JP" altLang="en-US"/>
          </a:p>
        </p:txBody>
      </p:sp>
    </p:spTree>
    <p:extLst>
      <p:ext uri="{BB962C8B-B14F-4D97-AF65-F5344CB8AC3E}">
        <p14:creationId xmlns:p14="http://schemas.microsoft.com/office/powerpoint/2010/main" val="3034322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本校は、地域とのつながりが深く、特にスクールガードの皆さんは、地区のすべての子供の名前を覚えているほど、子供たちに深く関わってくれています。</a:t>
            </a:r>
            <a:endParaRPr kumimoji="1" lang="en-US" altLang="ja-JP" dirty="0"/>
          </a:p>
          <a:p>
            <a:r>
              <a:rPr kumimoji="1" lang="ja-JP" altLang="en-US" dirty="0"/>
              <a:t>雨の日も風の日も、毎日子供たちの登下校に付き添ってくださるので、親としても毎日安心して子供を送り出すことができます。</a:t>
            </a:r>
            <a:endParaRPr kumimoji="1" lang="en-US" altLang="ja-JP" dirty="0"/>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4</a:t>
            </a:fld>
            <a:endParaRPr kumimoji="1" lang="ja-JP" altLang="en-US"/>
          </a:p>
        </p:txBody>
      </p:sp>
    </p:spTree>
    <p:extLst>
      <p:ext uri="{BB962C8B-B14F-4D97-AF65-F5344CB8AC3E}">
        <p14:creationId xmlns:p14="http://schemas.microsoft.com/office/powerpoint/2010/main" val="604762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本校では、「スクールガード紹介の会」や「地域の方に感謝する会」などが</a:t>
            </a:r>
            <a:r>
              <a:rPr kumimoji="1" lang="en-US" altLang="ja-JP" dirty="0"/>
              <a:t>,</a:t>
            </a:r>
            <a:r>
              <a:rPr kumimoji="1" lang="ja-JP" altLang="en-US" dirty="0"/>
              <a:t>最初から年間計画の中に位置付けられています。</a:t>
            </a:r>
            <a:endParaRPr kumimoji="1" lang="en-US" altLang="ja-JP" dirty="0"/>
          </a:p>
          <a:p>
            <a:r>
              <a:rPr kumimoji="1" lang="ja-JP" altLang="en-US" dirty="0"/>
              <a:t>中でも、「地域の方に感謝する会」は、全ての児童と保護者が集まる「引き渡し訓練」の日に設定されており、日頃お世話になっているスクールガードの皆さんに、全校で感謝の気持ちを伝えています。</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5</a:t>
            </a:fld>
            <a:endParaRPr kumimoji="1" lang="ja-JP" altLang="en-US"/>
          </a:p>
        </p:txBody>
      </p:sp>
    </p:spTree>
    <p:extLst>
      <p:ext uri="{BB962C8B-B14F-4D97-AF65-F5344CB8AC3E}">
        <p14:creationId xmlns:p14="http://schemas.microsoft.com/office/powerpoint/2010/main" val="141671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本校では、日頃から地域とのつながりを大切にした教育活動が行われています。</a:t>
            </a:r>
            <a:endParaRPr kumimoji="1" lang="en-US" altLang="ja-JP" dirty="0"/>
          </a:p>
          <a:p>
            <a:r>
              <a:rPr kumimoji="1" lang="ja-JP" altLang="en-US" dirty="0"/>
              <a:t>ＰＴＡとしても、学校・地域・家庭が連携し、みんなで子供たちに関わることが、子供たちの「心の健康」や「安全」を守っていくことにつながるのではと考えました。</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6</a:t>
            </a:fld>
            <a:endParaRPr kumimoji="1" lang="ja-JP" altLang="en-US"/>
          </a:p>
        </p:txBody>
      </p:sp>
    </p:spTree>
    <p:extLst>
      <p:ext uri="{BB962C8B-B14F-4D97-AF65-F5344CB8AC3E}">
        <p14:creationId xmlns:p14="http://schemas.microsoft.com/office/powerpoint/2010/main" val="4165712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そこで、ＰＴＡとして、次の２点を重点に実践と研究を進めることにしました。</a:t>
            </a:r>
            <a:endParaRPr kumimoji="1" lang="en-US" altLang="ja-JP" dirty="0"/>
          </a:p>
          <a:p>
            <a:r>
              <a:rPr kumimoji="1" lang="ja-JP" altLang="en-US" dirty="0">
                <a:solidFill>
                  <a:schemeClr val="tx1"/>
                </a:solidFill>
                <a:latin typeface="+mn-ea"/>
                <a:ea typeface="+mn-ea"/>
              </a:rPr>
              <a:t>重点の１つ目</a:t>
            </a:r>
            <a:endParaRPr kumimoji="1" lang="en-US" altLang="ja-JP" dirty="0">
              <a:solidFill>
                <a:schemeClr val="tx1"/>
              </a:solidFill>
              <a:latin typeface="+mn-ea"/>
              <a:ea typeface="+mn-ea"/>
            </a:endParaRPr>
          </a:p>
          <a:p>
            <a:r>
              <a:rPr kumimoji="1" lang="ja-JP" altLang="en-US" dirty="0">
                <a:solidFill>
                  <a:srgbClr val="0000CC"/>
                </a:solidFill>
                <a:latin typeface="+mn-ea"/>
                <a:ea typeface="+mn-ea"/>
              </a:rPr>
              <a:t>（クリック）</a:t>
            </a:r>
            <a:endParaRPr kumimoji="1" lang="en-US" altLang="ja-JP" dirty="0">
              <a:solidFill>
                <a:srgbClr val="0000CC"/>
              </a:solidFill>
              <a:latin typeface="+mn-ea"/>
              <a:ea typeface="+mn-ea"/>
            </a:endParaRPr>
          </a:p>
          <a:p>
            <a:r>
              <a:rPr kumimoji="1" lang="ja-JP" altLang="en-US" u="none" dirty="0">
                <a:solidFill>
                  <a:schemeClr val="tx1"/>
                </a:solidFill>
                <a:latin typeface="+mn-ea"/>
                <a:ea typeface="+mn-ea"/>
              </a:rPr>
              <a:t>地域の大人が積極的に関わっていく</a:t>
            </a:r>
            <a:r>
              <a:rPr kumimoji="1" lang="ja-JP" altLang="en-US" dirty="0">
                <a:solidFill>
                  <a:schemeClr val="tx1"/>
                </a:solidFill>
                <a:latin typeface="+mn-ea"/>
                <a:ea typeface="+mn-ea"/>
              </a:rPr>
              <a:t>ことで、地域全体で子供たちの健やかな心を育み、安全を守っていく。</a:t>
            </a:r>
            <a:endParaRPr kumimoji="1" lang="en-US" altLang="ja-JP"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rgbClr val="0000CC"/>
                </a:solidFill>
                <a:latin typeface="+mn-ea"/>
                <a:ea typeface="+mn-ea"/>
              </a:rPr>
              <a:t>（クリック）</a:t>
            </a:r>
            <a:endParaRPr kumimoji="1" lang="en-US" altLang="ja-JP" dirty="0">
              <a:solidFill>
                <a:schemeClr val="tx1"/>
              </a:solidFill>
              <a:latin typeface="+mn-ea"/>
              <a:ea typeface="+mn-ea"/>
            </a:endParaRPr>
          </a:p>
          <a:p>
            <a:r>
              <a:rPr kumimoji="1" lang="ja-JP" altLang="en-US" dirty="0">
                <a:solidFill>
                  <a:schemeClr val="tx1"/>
                </a:solidFill>
                <a:latin typeface="+mn-ea"/>
                <a:ea typeface="+mn-ea"/>
              </a:rPr>
              <a:t>重点の２つ目</a:t>
            </a:r>
            <a:endParaRPr kumimoji="1" lang="en-US" altLang="ja-JP"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u="none" dirty="0">
                <a:solidFill>
                  <a:schemeClr val="tx1"/>
                </a:solidFill>
                <a:latin typeface="+mn-ea"/>
                <a:ea typeface="+mn-ea"/>
              </a:rPr>
              <a:t>あいさつ運動</a:t>
            </a:r>
            <a:r>
              <a:rPr lang="ja-JP" altLang="en-US" sz="1200" dirty="0">
                <a:solidFill>
                  <a:schemeClr val="tx1"/>
                </a:solidFill>
                <a:latin typeface="+mn-ea"/>
                <a:ea typeface="+mn-ea"/>
              </a:rPr>
              <a:t>を通して、話ができる友達や地域の顔見知りを増やし、心の健康や防犯につなげる。</a:t>
            </a:r>
            <a:endParaRPr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この２点を重点として、ＰＴＡとしてできることから取り組んでいきました。</a:t>
            </a:r>
            <a:endParaRPr kumimoji="1" lang="en-US" altLang="ja-JP" dirty="0">
              <a:solidFill>
                <a:schemeClr val="tx1"/>
              </a:solidFill>
              <a:latin typeface="+mn-ea"/>
              <a:ea typeface="+mn-ea"/>
            </a:endParaRP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7</a:t>
            </a:fld>
            <a:endParaRPr kumimoji="1" lang="ja-JP" altLang="en-US"/>
          </a:p>
        </p:txBody>
      </p:sp>
    </p:spTree>
    <p:extLst>
      <p:ext uri="{BB962C8B-B14F-4D97-AF65-F5344CB8AC3E}">
        <p14:creationId xmlns:p14="http://schemas.microsoft.com/office/powerpoint/2010/main" val="57447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実践の経過です。</a:t>
            </a:r>
            <a:endParaRPr kumimoji="1" lang="en-US" altLang="ja-JP" dirty="0"/>
          </a:p>
          <a:p>
            <a:r>
              <a:rPr kumimoji="1" lang="ja-JP" altLang="en-US" dirty="0"/>
              <a:t>まずは、「粋なおやじの会」の活動です。</a:t>
            </a:r>
            <a:endParaRPr kumimoji="1" lang="en-US" altLang="ja-JP" dirty="0"/>
          </a:p>
          <a:p>
            <a:r>
              <a:rPr kumimoji="1" lang="ja-JP" altLang="en-US" dirty="0"/>
              <a:t>スクールガードと共に、地域の大人として、子供たちと関わりが深いのが「粋なおやじの会」です。</a:t>
            </a:r>
            <a:endParaRPr kumimoji="1" lang="en-US" altLang="ja-JP" dirty="0"/>
          </a:p>
          <a:p>
            <a:r>
              <a:rPr kumimoji="1" lang="ja-JP" altLang="en-US" dirty="0"/>
              <a:t>この会は、ＰＴＡ組織の健全育成部から派生した組織で、</a:t>
            </a:r>
            <a:endParaRPr kumimoji="1" lang="en-US" altLang="ja-JP" dirty="0"/>
          </a:p>
          <a:p>
            <a:r>
              <a:rPr kumimoji="1" lang="ja-JP" altLang="en-US" dirty="0"/>
              <a:t>保護者や保護者ＯＢの有志で運営されています。</a:t>
            </a:r>
            <a:endParaRPr kumimoji="1" lang="en-US" altLang="ja-JP" dirty="0"/>
          </a:p>
          <a:p>
            <a:r>
              <a:rPr kumimoji="1" lang="ja-JP" altLang="en-US" dirty="0"/>
              <a:t>毎年、４月に募集をかけており、近年では父親に限らず、母親にも声をかけています。</a:t>
            </a:r>
            <a:endParaRPr kumimoji="1" lang="en-US" altLang="ja-JP" dirty="0"/>
          </a:p>
          <a:p>
            <a:r>
              <a:rPr kumimoji="1" lang="ja-JP" altLang="en-US" dirty="0"/>
              <a:t>学校行事の手伝いやＰＴＡ整備作業だけでなく、独自の楽しい企画も行っているのが特徴です。</a:t>
            </a:r>
            <a:endParaRPr kumimoji="1" lang="en-US" altLang="ja-JP" dirty="0"/>
          </a:p>
          <a:p>
            <a:r>
              <a:rPr kumimoji="1" lang="ja-JP" altLang="en-US" dirty="0"/>
              <a:t>この「粋なおやじの会」の活動に、ＰＴＡも地域の大人の一人として連携、協力していきました。</a:t>
            </a:r>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8</a:t>
            </a:fld>
            <a:endParaRPr kumimoji="1" lang="ja-JP" altLang="en-US"/>
          </a:p>
        </p:txBody>
      </p:sp>
    </p:spTree>
    <p:extLst>
      <p:ext uri="{BB962C8B-B14F-4D97-AF65-F5344CB8AC3E}">
        <p14:creationId xmlns:p14="http://schemas.microsoft.com/office/powerpoint/2010/main" val="1488657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令和５年５月、新型コロナウイルス感染症が第５類となり、コロナによって中止されていた数々のイベントが、ようやく以前のように行えるようになりました。</a:t>
            </a:r>
            <a:endParaRPr kumimoji="1" lang="en-US" altLang="ja-JP" dirty="0"/>
          </a:p>
          <a:p>
            <a:r>
              <a:rPr kumimoji="1" lang="ja-JP" altLang="en-US" dirty="0"/>
              <a:t>６月には、「イザ！カエルキャラバン！」という防災イベントを実施しました。地域の方や地元の消防団の協力を得ながら、子供たちは体験を通して楽しく防災について学びました。</a:t>
            </a:r>
            <a:endParaRPr kumimoji="1" lang="en-US" altLang="ja-JP" dirty="0"/>
          </a:p>
        </p:txBody>
      </p:sp>
      <p:sp>
        <p:nvSpPr>
          <p:cNvPr id="4" name="スライド番号プレースホルダー 3"/>
          <p:cNvSpPr>
            <a:spLocks noGrp="1"/>
          </p:cNvSpPr>
          <p:nvPr>
            <p:ph type="sldNum" sz="quarter" idx="10"/>
          </p:nvPr>
        </p:nvSpPr>
        <p:spPr/>
        <p:txBody>
          <a:bodyPr/>
          <a:lstStyle/>
          <a:p>
            <a:fld id="{17D64420-9870-43CF-B11F-B68AC3BABC20}" type="slidenum">
              <a:rPr kumimoji="1" lang="ja-JP" altLang="en-US" smtClean="0"/>
              <a:t>9</a:t>
            </a:fld>
            <a:endParaRPr kumimoji="1" lang="ja-JP" altLang="en-US"/>
          </a:p>
        </p:txBody>
      </p:sp>
    </p:spTree>
    <p:extLst>
      <p:ext uri="{BB962C8B-B14F-4D97-AF65-F5344CB8AC3E}">
        <p14:creationId xmlns:p14="http://schemas.microsoft.com/office/powerpoint/2010/main" val="1102300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A9C58C5-6BFE-4AD4-B090-0478B4113810}" type="datetimeFigureOut">
              <a:rPr kumimoji="1" lang="ja-JP" altLang="en-US" smtClean="0"/>
              <a:t>2024/10/2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2144609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9C58C5-6BFE-4AD4-B090-0478B4113810}" type="datetimeFigureOut">
              <a:rPr kumimoji="1" lang="ja-JP" altLang="en-US" smtClean="0"/>
              <a:t>2024/10/2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31395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9C58C5-6BFE-4AD4-B090-0478B4113810}" type="datetimeFigureOut">
              <a:rPr kumimoji="1" lang="ja-JP" altLang="en-US" smtClean="0"/>
              <a:t>2024/10/2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244160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A9C58C5-6BFE-4AD4-B090-0478B4113810}" type="datetimeFigureOut">
              <a:rPr kumimoji="1" lang="ja-JP" altLang="en-US" smtClean="0"/>
              <a:t>2024/10/2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176217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A9C58C5-6BFE-4AD4-B090-0478B4113810}" type="datetimeFigureOut">
              <a:rPr kumimoji="1" lang="ja-JP" altLang="en-US" smtClean="0"/>
              <a:t>2024/10/2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3495392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A9C58C5-6BFE-4AD4-B090-0478B4113810}" type="datetimeFigureOut">
              <a:rPr kumimoji="1" lang="ja-JP" altLang="en-US" smtClean="0"/>
              <a:t>2024/10/2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3110216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A9C58C5-6BFE-4AD4-B090-0478B4113810}" type="datetimeFigureOut">
              <a:rPr kumimoji="1" lang="ja-JP" altLang="en-US" smtClean="0"/>
              <a:t>2024/10/2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37322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A9C58C5-6BFE-4AD4-B090-0478B4113810}" type="datetimeFigureOut">
              <a:rPr kumimoji="1" lang="ja-JP" altLang="en-US" smtClean="0"/>
              <a:t>2024/10/2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200214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A9C58C5-6BFE-4AD4-B090-0478B4113810}" type="datetimeFigureOut">
              <a:rPr kumimoji="1" lang="ja-JP" altLang="en-US" smtClean="0"/>
              <a:t>2024/10/2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3633337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A9C58C5-6BFE-4AD4-B090-0478B4113810}" type="datetimeFigureOut">
              <a:rPr kumimoji="1" lang="ja-JP" altLang="en-US" smtClean="0"/>
              <a:t>2024/10/2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79418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A9C58C5-6BFE-4AD4-B090-0478B4113810}" type="datetimeFigureOut">
              <a:rPr kumimoji="1" lang="ja-JP" altLang="en-US" smtClean="0"/>
              <a:t>2024/10/2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2827765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C58C5-6BFE-4AD4-B090-0478B4113810}" type="datetimeFigureOut">
              <a:rPr kumimoji="1" lang="ja-JP" altLang="en-US" smtClean="0"/>
              <a:t>2024/10/2</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5831A-4270-435A-83CB-2DABEFE0EB6B}" type="slidenum">
              <a:rPr kumimoji="1" lang="ja-JP" altLang="en-US" smtClean="0"/>
              <a:t>‹#›</a:t>
            </a:fld>
            <a:endParaRPr kumimoji="1" lang="ja-JP" altLang="en-US"/>
          </a:p>
        </p:txBody>
      </p:sp>
    </p:spTree>
    <p:extLst>
      <p:ext uri="{BB962C8B-B14F-4D97-AF65-F5344CB8AC3E}">
        <p14:creationId xmlns:p14="http://schemas.microsoft.com/office/powerpoint/2010/main" val="2694153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6754" y="2336800"/>
            <a:ext cx="12035246" cy="2148114"/>
          </a:xfrm>
          <a:solidFill>
            <a:srgbClr val="000066"/>
          </a:solidFill>
        </p:spPr>
        <p:txBody>
          <a:bodyPr>
            <a:normAutofit/>
          </a:bodyPr>
          <a:lstStyle/>
          <a:p>
            <a:r>
              <a:rPr lang="ja-JP" altLang="en-US" sz="7200" dirty="0">
                <a:solidFill>
                  <a:schemeClr val="bg1"/>
                </a:solidFill>
                <a:latin typeface="UD デジタル 教科書体 N-B" panose="02020700000000000000" pitchFamily="17" charset="-128"/>
                <a:ea typeface="UD デジタル 教科書体 N-B" panose="02020700000000000000" pitchFamily="17" charset="-128"/>
              </a:rPr>
              <a:t>子供たちの健康・安全を</a:t>
            </a:r>
            <a:br>
              <a:rPr lang="en-US" altLang="ja-JP" sz="7200" dirty="0">
                <a:solidFill>
                  <a:schemeClr val="bg1"/>
                </a:solidFill>
                <a:latin typeface="UD デジタル 教科書体 N-B" panose="02020700000000000000" pitchFamily="17" charset="-128"/>
                <a:ea typeface="UD デジタル 教科書体 N-B" panose="02020700000000000000" pitchFamily="17" charset="-128"/>
              </a:rPr>
            </a:br>
            <a:r>
              <a:rPr lang="ja-JP" altLang="en-US" sz="7200" dirty="0">
                <a:solidFill>
                  <a:schemeClr val="bg1"/>
                </a:solidFill>
                <a:latin typeface="UD デジタル 教科書体 N-B" panose="02020700000000000000" pitchFamily="17" charset="-128"/>
                <a:ea typeface="UD デジタル 教科書体 N-B" panose="02020700000000000000" pitchFamily="17" charset="-128"/>
              </a:rPr>
              <a:t>守るために</a:t>
            </a:r>
            <a:endParaRPr kumimoji="1" lang="ja-JP" altLang="en-US" sz="7200" dirty="0">
              <a:solidFill>
                <a:schemeClr val="bg1"/>
              </a:solidFill>
              <a:latin typeface="UD デジタル 教科書体 N-B" panose="02020700000000000000" pitchFamily="17" charset="-128"/>
              <a:ea typeface="UD デジタル 教科書体 N-B" panose="02020700000000000000" pitchFamily="17" charset="-128"/>
            </a:endParaRPr>
          </a:p>
        </p:txBody>
      </p:sp>
      <p:sp>
        <p:nvSpPr>
          <p:cNvPr id="3" name="サブタイトル 2"/>
          <p:cNvSpPr>
            <a:spLocks noGrp="1"/>
          </p:cNvSpPr>
          <p:nvPr>
            <p:ph type="subTitle" idx="1"/>
          </p:nvPr>
        </p:nvSpPr>
        <p:spPr>
          <a:xfrm>
            <a:off x="4823540" y="5658154"/>
            <a:ext cx="7054950" cy="702676"/>
          </a:xfrm>
        </p:spPr>
        <p:txBody>
          <a:bodyPr>
            <a:normAutofit/>
          </a:bodyPr>
          <a:lstStyle/>
          <a:p>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三島市立沢地小学校ＰＴＡ</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412" y="87085"/>
            <a:ext cx="2479474" cy="1857829"/>
          </a:xfrm>
          <a:prstGeom prst="rect">
            <a:avLst/>
          </a:prstGeom>
        </p:spPr>
      </p:pic>
      <p:sp>
        <p:nvSpPr>
          <p:cNvPr id="7" name="テキスト ボックス 6"/>
          <p:cNvSpPr txBox="1"/>
          <p:nvPr/>
        </p:nvSpPr>
        <p:spPr>
          <a:xfrm>
            <a:off x="48340" y="792761"/>
            <a:ext cx="4775200" cy="830997"/>
          </a:xfrm>
          <a:prstGeom prst="rect">
            <a:avLst/>
          </a:prstGeom>
          <a:noFill/>
        </p:spPr>
        <p:txBody>
          <a:bodyPr wrap="square" rtlCol="0">
            <a:spAutoFit/>
          </a:bodyPr>
          <a:lstStyle/>
          <a:p>
            <a:pPr algn="ctr"/>
            <a:r>
              <a:rPr lang="ja-JP" altLang="en-US" sz="4800" dirty="0">
                <a:solidFill>
                  <a:srgbClr val="FFFF00"/>
                </a:solidFill>
                <a:latin typeface="UD デジタル 教科書体 N-B" panose="02020700000000000000" pitchFamily="17" charset="-128"/>
                <a:ea typeface="UD デジタル 教科書体 N-B" panose="02020700000000000000" pitchFamily="17" charset="-128"/>
              </a:rPr>
              <a:t>＜健康・安全＞</a:t>
            </a:r>
            <a:endParaRPr kumimoji="1" lang="ja-JP" altLang="en-US" sz="4800" dirty="0"/>
          </a:p>
        </p:txBody>
      </p:sp>
    </p:spTree>
    <p:extLst>
      <p:ext uri="{BB962C8B-B14F-4D97-AF65-F5344CB8AC3E}">
        <p14:creationId xmlns:p14="http://schemas.microsoft.com/office/powerpoint/2010/main" val="269017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2" name="テキスト ボックス 11"/>
          <p:cNvSpPr txBox="1"/>
          <p:nvPr/>
        </p:nvSpPr>
        <p:spPr>
          <a:xfrm>
            <a:off x="538086" y="693836"/>
            <a:ext cx="11515254" cy="707886"/>
          </a:xfrm>
          <a:prstGeom prst="rect">
            <a:avLst/>
          </a:prstGeom>
          <a:noFill/>
        </p:spPr>
        <p:txBody>
          <a:bodyPr wrap="square" rtlCol="0">
            <a:spAutoFit/>
          </a:bodyPr>
          <a:lstStyle/>
          <a:p>
            <a:pPr algn="ctr"/>
            <a:r>
              <a:rPr kumimoji="1" lang="ja-JP" altLang="en-US" sz="4000" dirty="0">
                <a:solidFill>
                  <a:srgbClr val="FFFF00"/>
                </a:solidFill>
                <a:latin typeface="UD デジタル 教科書体 N-B" panose="02020700000000000000" pitchFamily="17" charset="-128"/>
                <a:ea typeface="UD デジタル 教科書体 N-B" panose="02020700000000000000" pitchFamily="17" charset="-128"/>
              </a:rPr>
              <a:t>夏休み防災合宿「学校に泊まろう」</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0333" y="1401722"/>
            <a:ext cx="4532468" cy="2550651"/>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1017" y="4133088"/>
            <a:ext cx="4499936" cy="2530791"/>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0333" y="4114487"/>
            <a:ext cx="4532468" cy="2549392"/>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017" y="1369789"/>
            <a:ext cx="4596386" cy="2582584"/>
          </a:xfrm>
          <a:prstGeom prst="rect">
            <a:avLst/>
          </a:prstGeom>
        </p:spPr>
      </p:pic>
      <p:sp>
        <p:nvSpPr>
          <p:cNvPr id="7" name="テキスト ボックス 6"/>
          <p:cNvSpPr txBox="1"/>
          <p:nvPr/>
        </p:nvSpPr>
        <p:spPr>
          <a:xfrm>
            <a:off x="0" y="32238"/>
            <a:ext cx="8815388" cy="646331"/>
          </a:xfrm>
          <a:prstGeom prst="rect">
            <a:avLst/>
          </a:prstGeom>
          <a:noFill/>
        </p:spPr>
        <p:txBody>
          <a:bodyPr wrap="square" rtlCol="0">
            <a:spAutoFit/>
          </a:bodyPr>
          <a:lstStyle/>
          <a:p>
            <a:r>
              <a:rPr kumimoji="1" lang="en-US" altLang="ja-JP" sz="36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3600" dirty="0">
                <a:solidFill>
                  <a:schemeClr val="bg1"/>
                </a:solidFill>
                <a:latin typeface="UD デジタル 教科書体 N-B" panose="02020700000000000000" pitchFamily="17" charset="-128"/>
                <a:ea typeface="UD デジタル 教科書体 N-B" panose="02020700000000000000" pitchFamily="17" charset="-128"/>
              </a:rPr>
              <a:t>１</a:t>
            </a:r>
            <a:r>
              <a:rPr kumimoji="1" lang="en-US" altLang="ja-JP" sz="36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3600" dirty="0">
                <a:solidFill>
                  <a:schemeClr val="bg1"/>
                </a:solidFill>
                <a:latin typeface="UD デジタル 教科書体 N-B" panose="02020700000000000000" pitchFamily="17" charset="-128"/>
                <a:ea typeface="UD デジタル 教科書体 N-B" panose="02020700000000000000" pitchFamily="17" charset="-128"/>
              </a:rPr>
              <a:t>「粋なおやじの会」の活動</a:t>
            </a:r>
          </a:p>
        </p:txBody>
      </p:sp>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8228" y="60326"/>
            <a:ext cx="1637658" cy="1227070"/>
          </a:xfrm>
          <a:prstGeom prst="rect">
            <a:avLst/>
          </a:prstGeom>
        </p:spPr>
      </p:pic>
    </p:spTree>
    <p:extLst>
      <p:ext uri="{BB962C8B-B14F-4D97-AF65-F5344CB8AC3E}">
        <p14:creationId xmlns:p14="http://schemas.microsoft.com/office/powerpoint/2010/main" val="152577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4540" y="60326"/>
            <a:ext cx="1591346" cy="1192369"/>
          </a:xfrm>
          <a:prstGeom prst="rect">
            <a:avLst/>
          </a:prstGeom>
        </p:spPr>
      </p:pic>
      <p:sp>
        <p:nvSpPr>
          <p:cNvPr id="12" name="テキスト ボックス 11"/>
          <p:cNvSpPr txBox="1"/>
          <p:nvPr/>
        </p:nvSpPr>
        <p:spPr>
          <a:xfrm>
            <a:off x="3199871" y="626988"/>
            <a:ext cx="4786312" cy="769441"/>
          </a:xfrm>
          <a:prstGeom prst="rect">
            <a:avLst/>
          </a:prstGeom>
          <a:noFill/>
        </p:spPr>
        <p:txBody>
          <a:bodyPr wrap="square" rtlCol="0">
            <a:spAutoFit/>
          </a:bodyPr>
          <a:lstStyle/>
          <a:p>
            <a:pPr algn="ctr"/>
            <a:r>
              <a:rPr kumimoji="1" lang="ja-JP" altLang="en-US" sz="4400" dirty="0">
                <a:solidFill>
                  <a:srgbClr val="FFFF00"/>
                </a:solidFill>
                <a:latin typeface="UD デジタル 教科書体 N-B" panose="02020700000000000000" pitchFamily="17" charset="-128"/>
                <a:ea typeface="UD デジタル 教科書体 N-B" panose="02020700000000000000" pitchFamily="17" charset="-128"/>
              </a:rPr>
              <a:t>どん</a:t>
            </a:r>
            <a:r>
              <a:rPr kumimoji="1" lang="ja-JP" altLang="en-US" sz="4400" dirty="0" err="1">
                <a:solidFill>
                  <a:srgbClr val="FFFF00"/>
                </a:solidFill>
                <a:latin typeface="UD デジタル 教科書体 N-B" panose="02020700000000000000" pitchFamily="17" charset="-128"/>
                <a:ea typeface="UD デジタル 教科書体 N-B" panose="02020700000000000000" pitchFamily="17" charset="-128"/>
              </a:rPr>
              <a:t>ど</a:t>
            </a:r>
            <a:r>
              <a:rPr kumimoji="1" lang="ja-JP" altLang="en-US" sz="4400" dirty="0">
                <a:solidFill>
                  <a:srgbClr val="FFFF00"/>
                </a:solidFill>
                <a:latin typeface="UD デジタル 教科書体 N-B" panose="02020700000000000000" pitchFamily="17" charset="-128"/>
                <a:ea typeface="UD デジタル 教科書体 N-B" panose="02020700000000000000" pitchFamily="17" charset="-128"/>
              </a:rPr>
              <a:t>焼き</a:t>
            </a:r>
          </a:p>
        </p:txBody>
      </p:sp>
      <p:sp>
        <p:nvSpPr>
          <p:cNvPr id="7" name="テキスト ボックス 6"/>
          <p:cNvSpPr txBox="1"/>
          <p:nvPr/>
        </p:nvSpPr>
        <p:spPr>
          <a:xfrm>
            <a:off x="0" y="32238"/>
            <a:ext cx="8815388" cy="646331"/>
          </a:xfrm>
          <a:prstGeom prst="rect">
            <a:avLst/>
          </a:prstGeom>
          <a:noFill/>
        </p:spPr>
        <p:txBody>
          <a:bodyPr wrap="square" rtlCol="0">
            <a:spAutoFit/>
          </a:bodyPr>
          <a:lstStyle/>
          <a:p>
            <a:r>
              <a:rPr kumimoji="1" lang="en-US" altLang="ja-JP" sz="36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3600" dirty="0">
                <a:solidFill>
                  <a:schemeClr val="bg1"/>
                </a:solidFill>
                <a:latin typeface="UD デジタル 教科書体 N-B" panose="02020700000000000000" pitchFamily="17" charset="-128"/>
                <a:ea typeface="UD デジタル 教科書体 N-B" panose="02020700000000000000" pitchFamily="17" charset="-128"/>
              </a:rPr>
              <a:t>１</a:t>
            </a:r>
            <a:r>
              <a:rPr kumimoji="1" lang="en-US" altLang="ja-JP" sz="36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3600" dirty="0">
                <a:solidFill>
                  <a:schemeClr val="bg1"/>
                </a:solidFill>
                <a:latin typeface="UD デジタル 教科書体 N-B" panose="02020700000000000000" pitchFamily="17" charset="-128"/>
                <a:ea typeface="UD デジタル 教科書体 N-B" panose="02020700000000000000" pitchFamily="17" charset="-128"/>
              </a:rPr>
              <a:t>「粋なおやじの会」の活動</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709" y="1273319"/>
            <a:ext cx="4644685" cy="2611345"/>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1987" y="1252695"/>
            <a:ext cx="4682163" cy="2631969"/>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2246" y="4059687"/>
            <a:ext cx="4701904" cy="2644821"/>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709" y="4059687"/>
            <a:ext cx="4695474" cy="2641204"/>
          </a:xfrm>
          <a:prstGeom prst="rect">
            <a:avLst/>
          </a:prstGeom>
        </p:spPr>
      </p:pic>
    </p:spTree>
    <p:extLst>
      <p:ext uri="{BB962C8B-B14F-4D97-AF65-F5344CB8AC3E}">
        <p14:creationId xmlns:p14="http://schemas.microsoft.com/office/powerpoint/2010/main" val="177939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3053" y="60326"/>
            <a:ext cx="1692833" cy="1268412"/>
          </a:xfrm>
          <a:prstGeom prst="rect">
            <a:avLst/>
          </a:prstGeom>
        </p:spPr>
      </p:pic>
      <p:sp>
        <p:nvSpPr>
          <p:cNvPr id="5" name="テキスト ボックス 4"/>
          <p:cNvSpPr txBox="1"/>
          <p:nvPr/>
        </p:nvSpPr>
        <p:spPr>
          <a:xfrm>
            <a:off x="0" y="123369"/>
            <a:ext cx="6856321" cy="769441"/>
          </a:xfrm>
          <a:prstGeom prst="rect">
            <a:avLst/>
          </a:prstGeom>
          <a:noFill/>
        </p:spPr>
        <p:txBody>
          <a:bodyPr wrap="square" rtlCol="0">
            <a:spAutoFit/>
          </a:bodyPr>
          <a:lstStyle/>
          <a:p>
            <a:r>
              <a:rPr kumimoji="1" lang="en-US" altLang="ja-JP" sz="44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２</a:t>
            </a:r>
            <a:r>
              <a:rPr kumimoji="1" lang="en-US" altLang="ja-JP" sz="44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あいさつ運動</a:t>
            </a: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734" y="1663738"/>
            <a:ext cx="6785983" cy="5089488"/>
          </a:xfrm>
          <a:prstGeom prst="rect">
            <a:avLst/>
          </a:prstGeom>
        </p:spPr>
      </p:pic>
      <p:sp>
        <p:nvSpPr>
          <p:cNvPr id="9" name="テキスト ボックス 8"/>
          <p:cNvSpPr txBox="1"/>
          <p:nvPr/>
        </p:nvSpPr>
        <p:spPr>
          <a:xfrm>
            <a:off x="0" y="955852"/>
            <a:ext cx="10601325" cy="707886"/>
          </a:xfrm>
          <a:prstGeom prst="rect">
            <a:avLst/>
          </a:prstGeom>
          <a:noFill/>
        </p:spPr>
        <p:txBody>
          <a:bodyPr wrap="square" rtlCol="0">
            <a:spAutoFit/>
          </a:bodyPr>
          <a:lstStyle/>
          <a:p>
            <a:r>
              <a:rPr kumimoji="1" lang="ja-JP" altLang="en-US" sz="4000" dirty="0">
                <a:solidFill>
                  <a:srgbClr val="FFFF00"/>
                </a:solidFill>
                <a:latin typeface="UD デジタル 教科書体 N-B" panose="02020700000000000000" pitchFamily="17" charset="-128"/>
                <a:ea typeface="UD デジタル 教科書体 N-B" panose="02020700000000000000" pitchFamily="17" charset="-128"/>
              </a:rPr>
              <a:t>「県あいさつ運動協力校」（</a:t>
            </a:r>
            <a:r>
              <a:rPr lang="ja-JP" altLang="en-US" sz="4000" dirty="0">
                <a:solidFill>
                  <a:srgbClr val="FFFF00"/>
                </a:solidFill>
                <a:latin typeface="UD デジタル 教科書体 N-B" panose="02020700000000000000" pitchFamily="17" charset="-128"/>
                <a:ea typeface="UD デジタル 教科書体 N-B" panose="02020700000000000000" pitchFamily="17" charset="-128"/>
              </a:rPr>
              <a:t>令和４</a:t>
            </a:r>
            <a:r>
              <a:rPr lang="en-US" altLang="ja-JP" sz="4000" dirty="0">
                <a:solidFill>
                  <a:srgbClr val="FFFF00"/>
                </a:solidFill>
                <a:latin typeface="UD デジタル 教科書体 N-B" panose="02020700000000000000" pitchFamily="17" charset="-128"/>
                <a:ea typeface="UD デジタル 教科書体 N-B" panose="02020700000000000000" pitchFamily="17" charset="-128"/>
              </a:rPr>
              <a:t>,</a:t>
            </a:r>
            <a:r>
              <a:rPr lang="ja-JP" altLang="en-US" sz="4000" dirty="0">
                <a:solidFill>
                  <a:srgbClr val="FFFF00"/>
                </a:solidFill>
                <a:latin typeface="UD デジタル 教科書体 N-B" panose="02020700000000000000" pitchFamily="17" charset="-128"/>
                <a:ea typeface="UD デジタル 教科書体 N-B" panose="02020700000000000000" pitchFamily="17" charset="-128"/>
              </a:rPr>
              <a:t>５年度）</a:t>
            </a:r>
            <a:endParaRPr kumimoji="1" lang="ja-JP" altLang="en-US" sz="4000" dirty="0">
              <a:solidFill>
                <a:srgbClr val="FFFF00"/>
              </a:solidFill>
              <a:latin typeface="UD デジタル 教科書体 N-B" panose="02020700000000000000" pitchFamily="17" charset="-128"/>
              <a:ea typeface="UD デジタル 教科書体 N-B" panose="02020700000000000000" pitchFamily="17" charset="-128"/>
            </a:endParaRP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457" y="2954687"/>
            <a:ext cx="3433375" cy="3105297"/>
          </a:xfrm>
          <a:prstGeom prst="rect">
            <a:avLst/>
          </a:prstGeom>
        </p:spPr>
      </p:pic>
      <p:sp>
        <p:nvSpPr>
          <p:cNvPr id="11" name="テキスト ボックス 10"/>
          <p:cNvSpPr txBox="1"/>
          <p:nvPr/>
        </p:nvSpPr>
        <p:spPr>
          <a:xfrm>
            <a:off x="384993" y="6059984"/>
            <a:ext cx="3053748" cy="584775"/>
          </a:xfrm>
          <a:prstGeom prst="rect">
            <a:avLst/>
          </a:prstGeom>
          <a:noFill/>
        </p:spPr>
        <p:txBody>
          <a:bodyPr wrap="square" rtlCol="0">
            <a:spAutoFit/>
          </a:bodyPr>
          <a:lstStyle/>
          <a:p>
            <a:pPr algn="ctr"/>
            <a:r>
              <a:rPr kumimoji="1" lang="ja-JP" altLang="en-US" sz="3200" dirty="0">
                <a:solidFill>
                  <a:srgbClr val="FFFF00"/>
                </a:solidFill>
                <a:latin typeface="UD デジタル 教科書体 N-B" panose="02020700000000000000" pitchFamily="17" charset="-128"/>
                <a:ea typeface="UD デジタル 教科書体 N-B" panose="02020700000000000000" pitchFamily="17" charset="-128"/>
              </a:rPr>
              <a:t>キャラクター</a:t>
            </a:r>
          </a:p>
        </p:txBody>
      </p:sp>
    </p:spTree>
    <p:extLst>
      <p:ext uri="{BB962C8B-B14F-4D97-AF65-F5344CB8AC3E}">
        <p14:creationId xmlns:p14="http://schemas.microsoft.com/office/powerpoint/2010/main" val="842875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5686" y="60326"/>
            <a:ext cx="1750200" cy="1311396"/>
          </a:xfrm>
          <a:prstGeom prst="rect">
            <a:avLst/>
          </a:prstGeom>
        </p:spPr>
      </p:pic>
      <p:sp>
        <p:nvSpPr>
          <p:cNvPr id="5" name="テキスト ボックス 4"/>
          <p:cNvSpPr txBox="1"/>
          <p:nvPr/>
        </p:nvSpPr>
        <p:spPr>
          <a:xfrm>
            <a:off x="0" y="43186"/>
            <a:ext cx="6856321" cy="830997"/>
          </a:xfrm>
          <a:prstGeom prst="rect">
            <a:avLst/>
          </a:prstGeom>
          <a:noFill/>
        </p:spPr>
        <p:txBody>
          <a:bodyPr wrap="square" rtlCol="0">
            <a:spAutoFit/>
          </a:bodyPr>
          <a:lstStyle/>
          <a:p>
            <a:r>
              <a:rPr kumimoji="1" lang="en-US" altLang="ja-JP" sz="48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4800" dirty="0">
                <a:solidFill>
                  <a:schemeClr val="bg1"/>
                </a:solidFill>
                <a:latin typeface="UD デジタル 教科書体 N-B" panose="02020700000000000000" pitchFamily="17" charset="-128"/>
                <a:ea typeface="UD デジタル 教科書体 N-B" panose="02020700000000000000" pitchFamily="17" charset="-128"/>
              </a:rPr>
              <a:t>２</a:t>
            </a:r>
            <a:r>
              <a:rPr kumimoji="1" lang="en-US" altLang="ja-JP" sz="48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4800" dirty="0">
                <a:solidFill>
                  <a:schemeClr val="bg1"/>
                </a:solidFill>
                <a:latin typeface="UD デジタル 教科書体 N-B" panose="02020700000000000000" pitchFamily="17" charset="-128"/>
                <a:ea typeface="UD デジタル 教科書体 N-B" panose="02020700000000000000" pitchFamily="17" charset="-128"/>
              </a:rPr>
              <a:t>あいさつ運動</a:t>
            </a: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472" y="1582068"/>
            <a:ext cx="5548026" cy="4161622"/>
          </a:xfrm>
          <a:prstGeom prst="rect">
            <a:avLst/>
          </a:prstGeom>
        </p:spPr>
      </p:pic>
      <p:sp>
        <p:nvSpPr>
          <p:cNvPr id="8" name="テキスト ボックス 7"/>
          <p:cNvSpPr txBox="1"/>
          <p:nvPr/>
        </p:nvSpPr>
        <p:spPr>
          <a:xfrm>
            <a:off x="1700212" y="843405"/>
            <a:ext cx="7805213" cy="769441"/>
          </a:xfrm>
          <a:prstGeom prst="rect">
            <a:avLst/>
          </a:prstGeom>
          <a:noFill/>
        </p:spPr>
        <p:txBody>
          <a:bodyPr wrap="square" rtlCol="0">
            <a:spAutoFit/>
          </a:bodyPr>
          <a:lstStyle/>
          <a:p>
            <a:pPr algn="ctr"/>
            <a:r>
              <a:rPr kumimoji="1" lang="ja-JP" altLang="en-US" sz="4400" dirty="0">
                <a:solidFill>
                  <a:srgbClr val="FFFF00"/>
                </a:solidFill>
                <a:latin typeface="UD デジタル 教科書体 N-B" panose="02020700000000000000" pitchFamily="17" charset="-128"/>
                <a:ea typeface="UD デジタル 教科書体 N-B" panose="02020700000000000000" pitchFamily="17" charset="-128"/>
              </a:rPr>
              <a:t>令和４年度の児童会の取組</a:t>
            </a:r>
          </a:p>
        </p:txBody>
      </p:sp>
      <p:sp>
        <p:nvSpPr>
          <p:cNvPr id="9" name="テキスト ボックス 8"/>
          <p:cNvSpPr txBox="1"/>
          <p:nvPr/>
        </p:nvSpPr>
        <p:spPr>
          <a:xfrm>
            <a:off x="6372333" y="5780782"/>
            <a:ext cx="5548025" cy="584775"/>
          </a:xfrm>
          <a:prstGeom prst="rect">
            <a:avLst/>
          </a:prstGeom>
          <a:noFill/>
        </p:spPr>
        <p:txBody>
          <a:bodyPr wrap="square" rtlCol="0">
            <a:spAutoFit/>
          </a:bodyPr>
          <a:lstStyle/>
          <a:p>
            <a:pPr algn="ctr"/>
            <a:r>
              <a:rPr kumimoji="1" lang="ja-JP" altLang="en-US" sz="3200" dirty="0">
                <a:solidFill>
                  <a:srgbClr val="FFFF00"/>
                </a:solidFill>
                <a:latin typeface="UD デジタル 教科書体 N-B" panose="02020700000000000000" pitchFamily="17" charset="-128"/>
                <a:ea typeface="UD デジタル 教科書体 N-B" panose="02020700000000000000" pitchFamily="17" charset="-128"/>
              </a:rPr>
              <a:t>あいさつ日誌</a:t>
            </a:r>
          </a:p>
        </p:txBody>
      </p:sp>
      <p:sp>
        <p:nvSpPr>
          <p:cNvPr id="11" name="テキスト ボックス 10"/>
          <p:cNvSpPr txBox="1"/>
          <p:nvPr/>
        </p:nvSpPr>
        <p:spPr>
          <a:xfrm>
            <a:off x="526873" y="5780782"/>
            <a:ext cx="5548025" cy="1077218"/>
          </a:xfrm>
          <a:prstGeom prst="rect">
            <a:avLst/>
          </a:prstGeom>
          <a:noFill/>
        </p:spPr>
        <p:txBody>
          <a:bodyPr wrap="square" rtlCol="0">
            <a:spAutoFit/>
          </a:bodyPr>
          <a:lstStyle/>
          <a:p>
            <a:pPr algn="ctr"/>
            <a:r>
              <a:rPr kumimoji="1" lang="ja-JP" altLang="en-US" sz="3200" dirty="0">
                <a:solidFill>
                  <a:srgbClr val="FFFF00"/>
                </a:solidFill>
                <a:latin typeface="UD デジタル 教科書体 N-B" panose="02020700000000000000" pitchFamily="17" charset="-128"/>
                <a:ea typeface="UD デジタル 教科書体 N-B" panose="02020700000000000000" pitchFamily="17" charset="-128"/>
              </a:rPr>
              <a:t>歌とダンスによるあいさつの推進</a:t>
            </a:r>
            <a:r>
              <a:rPr kumimoji="1" lang="en-US" altLang="ja-JP" sz="3200" dirty="0">
                <a:solidFill>
                  <a:srgbClr val="FFFF00"/>
                </a:solidFill>
                <a:latin typeface="UD デジタル 教科書体 N-B" panose="02020700000000000000" pitchFamily="17" charset="-128"/>
                <a:ea typeface="UD デジタル 教科書体 N-B" panose="02020700000000000000" pitchFamily="17" charset="-128"/>
              </a:rPr>
              <a:t>(1</a:t>
            </a:r>
            <a:r>
              <a:rPr kumimoji="1" lang="ja-JP" altLang="en-US" sz="3200" dirty="0">
                <a:solidFill>
                  <a:srgbClr val="FFFF00"/>
                </a:solidFill>
                <a:latin typeface="UD デジタル 教科書体 N-B" panose="02020700000000000000" pitchFamily="17" charset="-128"/>
                <a:ea typeface="UD デジタル 教科書体 N-B" panose="02020700000000000000" pitchFamily="17" charset="-128"/>
              </a:rPr>
              <a:t>年</a:t>
            </a:r>
            <a:r>
              <a:rPr kumimoji="1" lang="en-US" altLang="ja-JP" sz="3200" dirty="0">
                <a:solidFill>
                  <a:srgbClr val="FFFF00"/>
                </a:solidFill>
                <a:latin typeface="UD デジタル 教科書体 N-B" panose="02020700000000000000" pitchFamily="17" charset="-128"/>
                <a:ea typeface="UD デジタル 教科書体 N-B" panose="02020700000000000000" pitchFamily="17" charset="-128"/>
              </a:rPr>
              <a:t>)</a:t>
            </a:r>
            <a:endParaRPr kumimoji="1" lang="ja-JP" altLang="en-US" sz="3200" dirty="0">
              <a:solidFill>
                <a:srgbClr val="FFFF00"/>
              </a:solidFill>
              <a:latin typeface="UD デジタル 教科書体 N-B" panose="02020700000000000000" pitchFamily="17" charset="-128"/>
              <a:ea typeface="UD デジタル 教科書体 N-B" panose="02020700000000000000" pitchFamily="17" charset="-128"/>
            </a:endParaRP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332" y="1597457"/>
            <a:ext cx="5548026" cy="4161622"/>
          </a:xfrm>
          <a:prstGeom prst="rect">
            <a:avLst/>
          </a:prstGeom>
        </p:spPr>
      </p:pic>
    </p:spTree>
    <p:extLst>
      <p:ext uri="{BB962C8B-B14F-4D97-AF65-F5344CB8AC3E}">
        <p14:creationId xmlns:p14="http://schemas.microsoft.com/office/powerpoint/2010/main" val="1988127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4996" y="60325"/>
            <a:ext cx="1920890" cy="1439291"/>
          </a:xfrm>
          <a:prstGeom prst="rect">
            <a:avLst/>
          </a:prstGeom>
        </p:spPr>
      </p:pic>
      <p:sp>
        <p:nvSpPr>
          <p:cNvPr id="7" name="テキスト ボックス 6"/>
          <p:cNvSpPr txBox="1"/>
          <p:nvPr/>
        </p:nvSpPr>
        <p:spPr>
          <a:xfrm>
            <a:off x="142875" y="214636"/>
            <a:ext cx="6856321" cy="769441"/>
          </a:xfrm>
          <a:prstGeom prst="rect">
            <a:avLst/>
          </a:prstGeom>
          <a:noFill/>
        </p:spPr>
        <p:txBody>
          <a:bodyPr wrap="square" rtlCol="0">
            <a:spAutoFit/>
          </a:bodyPr>
          <a:lstStyle/>
          <a:p>
            <a:r>
              <a:rPr kumimoji="1" lang="en-US" altLang="ja-JP" sz="44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２</a:t>
            </a:r>
            <a:r>
              <a:rPr kumimoji="1" lang="en-US" altLang="ja-JP" sz="44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あいさつ運動</a:t>
            </a:r>
          </a:p>
        </p:txBody>
      </p:sp>
      <p:sp>
        <p:nvSpPr>
          <p:cNvPr id="8" name="タイトル 1"/>
          <p:cNvSpPr>
            <a:spLocks noGrp="1"/>
          </p:cNvSpPr>
          <p:nvPr>
            <p:ph type="title"/>
          </p:nvPr>
        </p:nvSpPr>
        <p:spPr>
          <a:xfrm>
            <a:off x="276046" y="1150705"/>
            <a:ext cx="11593902" cy="3784012"/>
          </a:xfrm>
        </p:spPr>
        <p:txBody>
          <a:bodyPr>
            <a:normAutofit/>
          </a:bodyPr>
          <a:lstStyle/>
          <a:p>
            <a:r>
              <a:rPr kumimoji="1" lang="ja-JP" altLang="en-US" sz="6600" dirty="0">
                <a:solidFill>
                  <a:srgbClr val="FFFF00"/>
                </a:solidFill>
                <a:latin typeface="UD デジタル 教科書体 N-B" panose="02020700000000000000" pitchFamily="17" charset="-128"/>
                <a:ea typeface="UD デジタル 教科書体 N-B" panose="02020700000000000000" pitchFamily="17" charset="-128"/>
              </a:rPr>
              <a:t>ＰＴＡとしても、子供たちの「あいさつ運動」に協力できないだろうか？</a:t>
            </a:r>
            <a:endParaRPr kumimoji="1" lang="ja-JP" altLang="en-US" sz="7200" dirty="0">
              <a:solidFill>
                <a:srgbClr val="FFFF00"/>
              </a:solidFill>
              <a:latin typeface="UD デジタル 教科書体 N-B" panose="02020700000000000000" pitchFamily="17" charset="-128"/>
              <a:ea typeface="UD デジタル 教科書体 N-B" panose="02020700000000000000" pitchFamily="17" charset="-128"/>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959" y="3471192"/>
            <a:ext cx="4291957" cy="3218968"/>
          </a:xfrm>
          <a:prstGeom prst="rect">
            <a:avLst/>
          </a:prstGeom>
        </p:spPr>
      </p:pic>
    </p:spTree>
    <p:extLst>
      <p:ext uri="{BB962C8B-B14F-4D97-AF65-F5344CB8AC3E}">
        <p14:creationId xmlns:p14="http://schemas.microsoft.com/office/powerpoint/2010/main" val="4041828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487" y="60325"/>
            <a:ext cx="2108399" cy="1579789"/>
          </a:xfrm>
          <a:prstGeom prst="rect">
            <a:avLst/>
          </a:prstGeom>
        </p:spPr>
      </p:pic>
      <p:sp>
        <p:nvSpPr>
          <p:cNvPr id="5" name="タイトル 1"/>
          <p:cNvSpPr txBox="1">
            <a:spLocks/>
          </p:cNvSpPr>
          <p:nvPr/>
        </p:nvSpPr>
        <p:spPr>
          <a:xfrm>
            <a:off x="293298" y="2038759"/>
            <a:ext cx="12075886" cy="20041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6600" dirty="0">
                <a:solidFill>
                  <a:srgbClr val="FFFF00"/>
                </a:solidFill>
                <a:latin typeface="UD デジタル 教科書体 N-B" panose="02020700000000000000" pitchFamily="17" charset="-128"/>
                <a:ea typeface="UD デジタル 教科書体 N-B" panose="02020700000000000000" pitchFamily="17" charset="-128"/>
              </a:rPr>
              <a:t>ＰＴＡ主催の「あいさつ運動」をやったらどうか！</a:t>
            </a:r>
            <a:endParaRPr lang="ja-JP" altLang="en-US" sz="7200" dirty="0">
              <a:solidFill>
                <a:srgbClr val="FFFF00"/>
              </a:solidFill>
              <a:latin typeface="UD デジタル 教科書体 N-B" panose="02020700000000000000" pitchFamily="17" charset="-128"/>
              <a:ea typeface="UD デジタル 教科書体 N-B" panose="02020700000000000000" pitchFamily="17" charset="-128"/>
            </a:endParaRPr>
          </a:p>
        </p:txBody>
      </p:sp>
      <p:sp>
        <p:nvSpPr>
          <p:cNvPr id="6" name="テキスト ボックス 5"/>
          <p:cNvSpPr txBox="1"/>
          <p:nvPr/>
        </p:nvSpPr>
        <p:spPr>
          <a:xfrm>
            <a:off x="142875" y="214636"/>
            <a:ext cx="6856321" cy="769441"/>
          </a:xfrm>
          <a:prstGeom prst="rect">
            <a:avLst/>
          </a:prstGeom>
          <a:noFill/>
        </p:spPr>
        <p:txBody>
          <a:bodyPr wrap="square" rtlCol="0">
            <a:spAutoFit/>
          </a:bodyPr>
          <a:lstStyle/>
          <a:p>
            <a:r>
              <a:rPr kumimoji="1" lang="en-US" altLang="ja-JP" sz="44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２</a:t>
            </a:r>
            <a:r>
              <a:rPr kumimoji="1" lang="en-US" altLang="ja-JP" sz="44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あいさつ運動</a:t>
            </a:r>
          </a:p>
        </p:txBody>
      </p:sp>
      <p:sp>
        <p:nvSpPr>
          <p:cNvPr id="7" name="下矢印 6"/>
          <p:cNvSpPr/>
          <p:nvPr/>
        </p:nvSpPr>
        <p:spPr>
          <a:xfrm>
            <a:off x="4762696" y="1176782"/>
            <a:ext cx="1772529" cy="669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707365" y="4018654"/>
            <a:ext cx="10671776" cy="2677656"/>
          </a:xfrm>
          <a:prstGeom prst="rect">
            <a:avLst/>
          </a:prstGeom>
          <a:noFill/>
        </p:spPr>
        <p:txBody>
          <a:bodyPr wrap="square" rtlCol="0">
            <a:spAutoFit/>
          </a:bodyPr>
          <a:lstStyle/>
          <a:p>
            <a:r>
              <a:rPr kumimoji="1" lang="ja-JP" altLang="en-US" sz="4800" dirty="0">
                <a:solidFill>
                  <a:schemeClr val="bg1"/>
                </a:solidFill>
                <a:latin typeface="UD デジタル 教科書体 N-B" panose="02020700000000000000" pitchFamily="17" charset="-128"/>
                <a:ea typeface="UD デジタル 教科書体 N-B" panose="02020700000000000000" pitchFamily="17" charset="-128"/>
              </a:rPr>
              <a:t>でも</a:t>
            </a:r>
            <a:r>
              <a:rPr kumimoji="1" lang="en-US" altLang="ja-JP" sz="4800" dirty="0">
                <a:solidFill>
                  <a:schemeClr val="bg1"/>
                </a:solidFill>
                <a:latin typeface="UD デジタル 教科書体 N-B" panose="02020700000000000000" pitchFamily="17" charset="-128"/>
                <a:ea typeface="UD デジタル 教科書体 N-B" panose="02020700000000000000" pitchFamily="17" charset="-128"/>
              </a:rPr>
              <a:t>…</a:t>
            </a:r>
          </a:p>
          <a:p>
            <a:r>
              <a:rPr kumimoji="1" lang="ja-JP" altLang="en-US" sz="6000" dirty="0">
                <a:solidFill>
                  <a:schemeClr val="bg1"/>
                </a:solidFill>
                <a:latin typeface="UD デジタル 教科書体 N-B" panose="02020700000000000000" pitchFamily="17" charset="-128"/>
                <a:ea typeface="UD デジタル 教科書体 N-B" panose="02020700000000000000" pitchFamily="17" charset="-128"/>
              </a:rPr>
              <a:t>　・保護者の負担が大きい</a:t>
            </a:r>
            <a:endParaRPr kumimoji="1" lang="en-US" altLang="ja-JP" sz="6000" dirty="0">
              <a:solidFill>
                <a:schemeClr val="bg1"/>
              </a:solidFill>
              <a:latin typeface="UD デジタル 教科書体 N-B" panose="02020700000000000000" pitchFamily="17" charset="-128"/>
              <a:ea typeface="UD デジタル 教科書体 N-B" panose="02020700000000000000" pitchFamily="17" charset="-128"/>
            </a:endParaRPr>
          </a:p>
          <a:p>
            <a:r>
              <a:rPr kumimoji="1" lang="ja-JP" altLang="en-US" sz="6000" dirty="0">
                <a:solidFill>
                  <a:schemeClr val="bg1"/>
                </a:solidFill>
                <a:latin typeface="UD デジタル 教科書体 N-B" panose="02020700000000000000" pitchFamily="17" charset="-128"/>
                <a:ea typeface="UD デジタル 教科書体 N-B" panose="02020700000000000000" pitchFamily="17" charset="-128"/>
              </a:rPr>
              <a:t>　・日程や場所の調整が大変</a:t>
            </a:r>
          </a:p>
        </p:txBody>
      </p:sp>
    </p:spTree>
    <p:extLst>
      <p:ext uri="{BB962C8B-B14F-4D97-AF65-F5344CB8AC3E}">
        <p14:creationId xmlns:p14="http://schemas.microsoft.com/office/powerpoint/2010/main" val="352318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6702" y="60326"/>
            <a:ext cx="1539184" cy="1153285"/>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3772" y="1488404"/>
            <a:ext cx="3705934" cy="5232171"/>
          </a:xfrm>
          <a:prstGeom prst="rect">
            <a:avLst/>
          </a:prstGeom>
        </p:spPr>
      </p:pic>
      <p:sp>
        <p:nvSpPr>
          <p:cNvPr id="6" name="テキスト ボックス 5"/>
          <p:cNvSpPr txBox="1"/>
          <p:nvPr/>
        </p:nvSpPr>
        <p:spPr>
          <a:xfrm>
            <a:off x="640509" y="718963"/>
            <a:ext cx="8743115" cy="923330"/>
          </a:xfrm>
          <a:prstGeom prst="rect">
            <a:avLst/>
          </a:prstGeom>
          <a:noFill/>
        </p:spPr>
        <p:txBody>
          <a:bodyPr wrap="square" rtlCol="0">
            <a:spAutoFit/>
          </a:bodyPr>
          <a:lstStyle/>
          <a:p>
            <a:pPr algn="ctr"/>
            <a:r>
              <a:rPr kumimoji="1" lang="ja-JP" altLang="en-US" sz="5400" dirty="0">
                <a:solidFill>
                  <a:srgbClr val="FFFF00"/>
                </a:solidFill>
                <a:latin typeface="UD デジタル 教科書体 N-B" panose="02020700000000000000" pitchFamily="17" charset="-128"/>
                <a:ea typeface="UD デジタル 教科書体 N-B" panose="02020700000000000000" pitchFamily="17" charset="-128"/>
              </a:rPr>
              <a:t>「みんなのあいさつ運動」</a:t>
            </a:r>
          </a:p>
        </p:txBody>
      </p:sp>
      <p:sp>
        <p:nvSpPr>
          <p:cNvPr id="7" name="テキスト ボックス 6"/>
          <p:cNvSpPr txBox="1"/>
          <p:nvPr/>
        </p:nvSpPr>
        <p:spPr>
          <a:xfrm>
            <a:off x="0" y="89258"/>
            <a:ext cx="6120882" cy="769441"/>
          </a:xfrm>
          <a:prstGeom prst="rect">
            <a:avLst/>
          </a:prstGeom>
          <a:noFill/>
        </p:spPr>
        <p:txBody>
          <a:bodyPr wrap="square" rtlCol="0">
            <a:spAutoFit/>
          </a:bodyPr>
          <a:lstStyle/>
          <a:p>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＜令和４年度の実践＞</a:t>
            </a:r>
          </a:p>
        </p:txBody>
      </p:sp>
    </p:spTree>
    <p:extLst>
      <p:ext uri="{BB962C8B-B14F-4D97-AF65-F5344CB8AC3E}">
        <p14:creationId xmlns:p14="http://schemas.microsoft.com/office/powerpoint/2010/main" val="2863040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1904" y="60326"/>
            <a:ext cx="1413982" cy="1059474"/>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7257" y="1820307"/>
            <a:ext cx="10170794" cy="4823523"/>
          </a:xfrm>
          <a:prstGeom prst="rect">
            <a:avLst/>
          </a:prstGeom>
        </p:spPr>
      </p:pic>
      <p:sp>
        <p:nvSpPr>
          <p:cNvPr id="6" name="テキスト ボックス 5"/>
          <p:cNvSpPr txBox="1"/>
          <p:nvPr/>
        </p:nvSpPr>
        <p:spPr>
          <a:xfrm>
            <a:off x="0" y="60326"/>
            <a:ext cx="8743115" cy="923330"/>
          </a:xfrm>
          <a:prstGeom prst="rect">
            <a:avLst/>
          </a:prstGeom>
          <a:noFill/>
        </p:spPr>
        <p:txBody>
          <a:bodyPr wrap="square" rtlCol="0">
            <a:spAutoFit/>
          </a:bodyPr>
          <a:lstStyle/>
          <a:p>
            <a:pPr algn="ctr"/>
            <a:r>
              <a:rPr kumimoji="1" lang="ja-JP" altLang="en-US" sz="5400" dirty="0">
                <a:solidFill>
                  <a:srgbClr val="FFFF00"/>
                </a:solidFill>
                <a:latin typeface="UD デジタル 教科書体 N-B" panose="02020700000000000000" pitchFamily="17" charset="-128"/>
                <a:ea typeface="UD デジタル 教科書体 N-B" panose="02020700000000000000" pitchFamily="17" charset="-128"/>
              </a:rPr>
              <a:t>「みんなのあいさつ運動」</a:t>
            </a:r>
          </a:p>
        </p:txBody>
      </p:sp>
      <p:sp>
        <p:nvSpPr>
          <p:cNvPr id="7" name="テキスト ボックス 6"/>
          <p:cNvSpPr txBox="1"/>
          <p:nvPr/>
        </p:nvSpPr>
        <p:spPr>
          <a:xfrm>
            <a:off x="-158495" y="1065258"/>
            <a:ext cx="4712208" cy="769441"/>
          </a:xfrm>
          <a:prstGeom prst="rect">
            <a:avLst/>
          </a:prstGeom>
          <a:noFill/>
        </p:spPr>
        <p:txBody>
          <a:bodyPr wrap="square" rtlCol="0">
            <a:spAutoFit/>
          </a:bodyPr>
          <a:lstStyle/>
          <a:p>
            <a:pPr algn="ctr"/>
            <a:r>
              <a:rPr kumimoji="1" lang="ja-JP" altLang="en-US" sz="4400" dirty="0">
                <a:solidFill>
                  <a:srgbClr val="CCECFF"/>
                </a:solidFill>
                <a:latin typeface="UD デジタル 教科書体 N-B" panose="02020700000000000000" pitchFamily="17" charset="-128"/>
                <a:ea typeface="UD デジタル 教科書体 N-B" panose="02020700000000000000" pitchFamily="17" charset="-128"/>
              </a:rPr>
              <a:t>（児童用記入欄）</a:t>
            </a:r>
          </a:p>
        </p:txBody>
      </p:sp>
    </p:spTree>
    <p:extLst>
      <p:ext uri="{BB962C8B-B14F-4D97-AF65-F5344CB8AC3E}">
        <p14:creationId xmlns:p14="http://schemas.microsoft.com/office/powerpoint/2010/main" val="2119657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1106" y="60325"/>
            <a:ext cx="1554779" cy="1164971"/>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43" y="1964835"/>
            <a:ext cx="11954742" cy="4632671"/>
          </a:xfrm>
          <a:prstGeom prst="rect">
            <a:avLst/>
          </a:prstGeom>
        </p:spPr>
      </p:pic>
      <p:sp>
        <p:nvSpPr>
          <p:cNvPr id="6" name="テキスト ボックス 5"/>
          <p:cNvSpPr txBox="1"/>
          <p:nvPr/>
        </p:nvSpPr>
        <p:spPr>
          <a:xfrm>
            <a:off x="0" y="157438"/>
            <a:ext cx="8743115" cy="923330"/>
          </a:xfrm>
          <a:prstGeom prst="rect">
            <a:avLst/>
          </a:prstGeom>
          <a:noFill/>
        </p:spPr>
        <p:txBody>
          <a:bodyPr wrap="square" rtlCol="0">
            <a:spAutoFit/>
          </a:bodyPr>
          <a:lstStyle/>
          <a:p>
            <a:pPr algn="ctr"/>
            <a:r>
              <a:rPr kumimoji="1" lang="ja-JP" altLang="en-US" sz="5400" dirty="0">
                <a:solidFill>
                  <a:srgbClr val="FFFF00"/>
                </a:solidFill>
                <a:latin typeface="UD デジタル 教科書体 N-B" panose="02020700000000000000" pitchFamily="17" charset="-128"/>
                <a:ea typeface="UD デジタル 教科書体 N-B" panose="02020700000000000000" pitchFamily="17" charset="-128"/>
              </a:rPr>
              <a:t>「みんなのあいさつ運動」</a:t>
            </a:r>
          </a:p>
        </p:txBody>
      </p:sp>
      <p:sp>
        <p:nvSpPr>
          <p:cNvPr id="7" name="テキスト ボックス 6"/>
          <p:cNvSpPr txBox="1"/>
          <p:nvPr/>
        </p:nvSpPr>
        <p:spPr>
          <a:xfrm>
            <a:off x="-146304" y="1138081"/>
            <a:ext cx="5230368" cy="769441"/>
          </a:xfrm>
          <a:prstGeom prst="rect">
            <a:avLst/>
          </a:prstGeom>
          <a:noFill/>
        </p:spPr>
        <p:txBody>
          <a:bodyPr wrap="square" rtlCol="0">
            <a:spAutoFit/>
          </a:bodyPr>
          <a:lstStyle/>
          <a:p>
            <a:pPr algn="ctr"/>
            <a:r>
              <a:rPr kumimoji="1" lang="ja-JP" altLang="en-US" sz="4400" dirty="0">
                <a:solidFill>
                  <a:srgbClr val="FFCCFF"/>
                </a:solidFill>
                <a:latin typeface="UD デジタル 教科書体 N-B" panose="02020700000000000000" pitchFamily="17" charset="-128"/>
                <a:ea typeface="UD デジタル 教科書体 N-B" panose="02020700000000000000" pitchFamily="17" charset="-128"/>
              </a:rPr>
              <a:t>（家の人用記入欄）</a:t>
            </a:r>
          </a:p>
        </p:txBody>
      </p:sp>
    </p:spTree>
    <p:extLst>
      <p:ext uri="{BB962C8B-B14F-4D97-AF65-F5344CB8AC3E}">
        <p14:creationId xmlns:p14="http://schemas.microsoft.com/office/powerpoint/2010/main" val="3373147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487" y="60325"/>
            <a:ext cx="2108399" cy="1579789"/>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41" y="2316950"/>
            <a:ext cx="11887045" cy="3286584"/>
          </a:xfrm>
          <a:prstGeom prst="rect">
            <a:avLst/>
          </a:prstGeom>
        </p:spPr>
      </p:pic>
      <p:sp>
        <p:nvSpPr>
          <p:cNvPr id="6" name="テキスト ボックス 5"/>
          <p:cNvSpPr txBox="1"/>
          <p:nvPr/>
        </p:nvSpPr>
        <p:spPr>
          <a:xfrm>
            <a:off x="-182880" y="206629"/>
            <a:ext cx="8743115" cy="923330"/>
          </a:xfrm>
          <a:prstGeom prst="rect">
            <a:avLst/>
          </a:prstGeom>
          <a:noFill/>
        </p:spPr>
        <p:txBody>
          <a:bodyPr wrap="square" rtlCol="0">
            <a:spAutoFit/>
          </a:bodyPr>
          <a:lstStyle/>
          <a:p>
            <a:pPr algn="ctr"/>
            <a:r>
              <a:rPr kumimoji="1" lang="ja-JP" altLang="en-US" sz="5400" dirty="0">
                <a:solidFill>
                  <a:srgbClr val="FFFF00"/>
                </a:solidFill>
                <a:latin typeface="UD デジタル 教科書体 N-B" panose="02020700000000000000" pitchFamily="17" charset="-128"/>
                <a:ea typeface="UD デジタル 教科書体 N-B" panose="02020700000000000000" pitchFamily="17" charset="-128"/>
              </a:rPr>
              <a:t>「みんなのあいさつ運動」</a:t>
            </a:r>
          </a:p>
        </p:txBody>
      </p:sp>
      <p:sp>
        <p:nvSpPr>
          <p:cNvPr id="7" name="テキスト ボックス 6"/>
          <p:cNvSpPr txBox="1"/>
          <p:nvPr/>
        </p:nvSpPr>
        <p:spPr>
          <a:xfrm>
            <a:off x="0" y="1345130"/>
            <a:ext cx="4352544" cy="923330"/>
          </a:xfrm>
          <a:prstGeom prst="rect">
            <a:avLst/>
          </a:prstGeom>
          <a:noFill/>
        </p:spPr>
        <p:txBody>
          <a:bodyPr wrap="square" rtlCol="0">
            <a:spAutoFit/>
          </a:bodyPr>
          <a:lstStyle/>
          <a:p>
            <a:pPr algn="ctr"/>
            <a:r>
              <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rPr>
              <a:t>（振り返り）</a:t>
            </a:r>
          </a:p>
        </p:txBody>
      </p:sp>
    </p:spTree>
    <p:extLst>
      <p:ext uri="{BB962C8B-B14F-4D97-AF65-F5344CB8AC3E}">
        <p14:creationId xmlns:p14="http://schemas.microsoft.com/office/powerpoint/2010/main" val="3363410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633459" y="5649347"/>
            <a:ext cx="2674257" cy="854075"/>
          </a:xfrm>
        </p:spPr>
        <p:txBody>
          <a:bodyPr/>
          <a:lstStyle/>
          <a:p>
            <a:r>
              <a:rPr kumimoji="1" lang="ja-JP" altLang="en-US" dirty="0">
                <a:solidFill>
                  <a:srgbClr val="FFFF00"/>
                </a:solidFill>
                <a:latin typeface="UD デジタル 教科書体 N-B" panose="02020700000000000000" pitchFamily="17" charset="-128"/>
                <a:ea typeface="UD デジタル 教科書体 N-B" panose="02020700000000000000" pitchFamily="17" charset="-128"/>
              </a:rPr>
              <a:t>校庭の桜</a:t>
            </a:r>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532" y="1108628"/>
            <a:ext cx="6054291" cy="4540719"/>
          </a:xfrm>
        </p:spPr>
      </p:pic>
      <p:pic>
        <p:nvPicPr>
          <p:cNvPr id="5"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2743" y="2463572"/>
            <a:ext cx="5733144" cy="4299860"/>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9481" y="60325"/>
            <a:ext cx="2256406" cy="1690688"/>
          </a:xfrm>
          <a:prstGeom prst="rect">
            <a:avLst/>
          </a:prstGeom>
        </p:spPr>
      </p:pic>
      <p:sp>
        <p:nvSpPr>
          <p:cNvPr id="6" name="タイトル 1"/>
          <p:cNvSpPr txBox="1">
            <a:spLocks/>
          </p:cNvSpPr>
          <p:nvPr/>
        </p:nvSpPr>
        <p:spPr>
          <a:xfrm>
            <a:off x="7388376" y="1751013"/>
            <a:ext cx="3849915" cy="8540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FFFF00"/>
                </a:solidFill>
                <a:latin typeface="UD デジタル 教科書体 N-B" panose="02020700000000000000" pitchFamily="17" charset="-128"/>
                <a:ea typeface="UD デジタル 教科書体 N-B" panose="02020700000000000000" pitchFamily="17" charset="-128"/>
              </a:rPr>
              <a:t>通学路の紫陽花</a:t>
            </a:r>
          </a:p>
        </p:txBody>
      </p:sp>
      <p:sp>
        <p:nvSpPr>
          <p:cNvPr id="7" name="タイトル 1"/>
          <p:cNvSpPr txBox="1">
            <a:spLocks/>
          </p:cNvSpPr>
          <p:nvPr/>
        </p:nvSpPr>
        <p:spPr>
          <a:xfrm>
            <a:off x="159048" y="60325"/>
            <a:ext cx="5479752"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chemeClr val="bg1"/>
                </a:solidFill>
                <a:latin typeface="UD デジタル 教科書体 N-B" panose="02020700000000000000" pitchFamily="17" charset="-128"/>
                <a:ea typeface="UD デジタル 教科書体 N-B" panose="02020700000000000000" pitchFamily="17" charset="-128"/>
              </a:rPr>
              <a:t>三島市立沢地小学校</a:t>
            </a:r>
          </a:p>
        </p:txBody>
      </p:sp>
    </p:spTree>
    <p:extLst>
      <p:ext uri="{BB962C8B-B14F-4D97-AF65-F5344CB8AC3E}">
        <p14:creationId xmlns:p14="http://schemas.microsoft.com/office/powerpoint/2010/main" val="4090215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6448" y="3772116"/>
            <a:ext cx="3919438" cy="2939579"/>
          </a:xfrm>
          <a:prstGeom prst="rect">
            <a:avLst/>
          </a:prstGeom>
        </p:spPr>
      </p:pic>
      <p:sp>
        <p:nvSpPr>
          <p:cNvPr id="6" name="テキスト ボックス 5"/>
          <p:cNvSpPr txBox="1"/>
          <p:nvPr/>
        </p:nvSpPr>
        <p:spPr>
          <a:xfrm>
            <a:off x="146304" y="80778"/>
            <a:ext cx="6120882" cy="769441"/>
          </a:xfrm>
          <a:prstGeom prst="rect">
            <a:avLst/>
          </a:prstGeom>
          <a:noFill/>
        </p:spPr>
        <p:txBody>
          <a:bodyPr wrap="square" rtlCol="0">
            <a:spAutoFit/>
          </a:bodyPr>
          <a:lstStyle/>
          <a:p>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＜令和５年度の実践＞</a:t>
            </a:r>
          </a:p>
        </p:txBody>
      </p:sp>
      <p:sp>
        <p:nvSpPr>
          <p:cNvPr id="7" name="タイトル 1"/>
          <p:cNvSpPr>
            <a:spLocks noGrp="1"/>
          </p:cNvSpPr>
          <p:nvPr>
            <p:ph type="title"/>
          </p:nvPr>
        </p:nvSpPr>
        <p:spPr>
          <a:xfrm>
            <a:off x="276046" y="850219"/>
            <a:ext cx="11799840" cy="4494932"/>
          </a:xfrm>
        </p:spPr>
        <p:txBody>
          <a:bodyPr>
            <a:normAutofit fontScale="90000"/>
          </a:bodyPr>
          <a:lstStyle/>
          <a:p>
            <a:r>
              <a:rPr kumimoji="1" lang="ja-JP" altLang="en-US" sz="6000" dirty="0">
                <a:solidFill>
                  <a:srgbClr val="FFFF00"/>
                </a:solidFill>
                <a:latin typeface="UD デジタル 教科書体 N-B" panose="02020700000000000000" pitchFamily="17" charset="-128"/>
                <a:ea typeface="UD デジタル 教科書体 N-B" panose="02020700000000000000" pitchFamily="17" charset="-128"/>
              </a:rPr>
              <a:t>・子供の見守りをスクールガードや学校に任せきりで良いのか？</a:t>
            </a:r>
            <a:br>
              <a:rPr kumimoji="1" lang="en-US" altLang="ja-JP" sz="6000" dirty="0">
                <a:solidFill>
                  <a:srgbClr val="FFFF00"/>
                </a:solidFill>
                <a:latin typeface="UD デジタル 教科書体 N-B" panose="02020700000000000000" pitchFamily="17" charset="-128"/>
                <a:ea typeface="UD デジタル 教科書体 N-B" panose="02020700000000000000" pitchFamily="17" charset="-128"/>
              </a:rPr>
            </a:br>
            <a:br>
              <a:rPr kumimoji="1" lang="en-US" altLang="ja-JP" sz="6000" dirty="0">
                <a:solidFill>
                  <a:srgbClr val="FFFF00"/>
                </a:solidFill>
                <a:latin typeface="UD デジタル 教科書体 N-B" panose="02020700000000000000" pitchFamily="17" charset="-128"/>
                <a:ea typeface="UD デジタル 教科書体 N-B" panose="02020700000000000000" pitchFamily="17" charset="-128"/>
              </a:rPr>
            </a:br>
            <a:r>
              <a:rPr kumimoji="1" lang="ja-JP" altLang="en-US" sz="6000" dirty="0">
                <a:solidFill>
                  <a:srgbClr val="FFFF00"/>
                </a:solidFill>
                <a:latin typeface="UD デジタル 教科書体 N-B" panose="02020700000000000000" pitchFamily="17" charset="-128"/>
                <a:ea typeface="UD デジタル 教科書体 N-B" panose="02020700000000000000" pitchFamily="17" charset="-128"/>
              </a:rPr>
              <a:t>・「みんなのあいさつ運動」をさらに発展させることはできないか？</a:t>
            </a:r>
            <a:endParaRPr kumimoji="1" lang="ja-JP" altLang="en-US" sz="6600" dirty="0">
              <a:solidFill>
                <a:srgbClr val="FFFF00"/>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59372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487" y="60325"/>
            <a:ext cx="2108399" cy="1579789"/>
          </a:xfrm>
          <a:prstGeom prst="rect">
            <a:avLst/>
          </a:prstGeom>
        </p:spPr>
      </p:pic>
      <p:sp>
        <p:nvSpPr>
          <p:cNvPr id="7" name="下矢印 6"/>
          <p:cNvSpPr/>
          <p:nvPr/>
        </p:nvSpPr>
        <p:spPr>
          <a:xfrm>
            <a:off x="4799272" y="1025352"/>
            <a:ext cx="1772529" cy="669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714775" y="2751553"/>
            <a:ext cx="11104821" cy="3785652"/>
          </a:xfrm>
          <a:prstGeom prst="rect">
            <a:avLst/>
          </a:prstGeom>
          <a:noFill/>
        </p:spPr>
        <p:txBody>
          <a:bodyPr wrap="square" rtlCol="0">
            <a:spAutoFit/>
          </a:bodyPr>
          <a:lstStyle/>
          <a:p>
            <a:r>
              <a:rPr kumimoji="1" lang="ja-JP" altLang="en-US" sz="6000" dirty="0">
                <a:solidFill>
                  <a:schemeClr val="bg1"/>
                </a:solidFill>
                <a:latin typeface="UD デジタル 教科書体 N-B" panose="02020700000000000000" pitchFamily="17" charset="-128"/>
                <a:ea typeface="UD デジタル 教科書体 N-B" panose="02020700000000000000" pitchFamily="17" charset="-128"/>
              </a:rPr>
              <a:t>・ＰＴＡ活動の</a:t>
            </a:r>
            <a:r>
              <a:rPr kumimoji="1" lang="ja-JP" altLang="en-US" sz="6000" u="sng" dirty="0">
                <a:solidFill>
                  <a:schemeClr val="bg1"/>
                </a:solidFill>
                <a:latin typeface="UD デジタル 教科書体 N-B" panose="02020700000000000000" pitchFamily="17" charset="-128"/>
                <a:ea typeface="UD デジタル 教科書体 N-B" panose="02020700000000000000" pitchFamily="17" charset="-128"/>
              </a:rPr>
              <a:t>スリム化</a:t>
            </a:r>
            <a:r>
              <a:rPr kumimoji="1" lang="ja-JP" altLang="en-US" sz="6000" dirty="0">
                <a:solidFill>
                  <a:schemeClr val="bg1"/>
                </a:solidFill>
                <a:latin typeface="UD デジタル 教科書体 N-B" panose="02020700000000000000" pitchFamily="17" charset="-128"/>
                <a:ea typeface="UD デジタル 教科書体 N-B" panose="02020700000000000000" pitchFamily="17" charset="-128"/>
              </a:rPr>
              <a:t>も進めたい。</a:t>
            </a:r>
            <a:endParaRPr kumimoji="1" lang="en-US" altLang="ja-JP" sz="6000" dirty="0">
              <a:solidFill>
                <a:schemeClr val="bg1"/>
              </a:solidFill>
              <a:latin typeface="UD デジタル 教科書体 N-B" panose="02020700000000000000" pitchFamily="17" charset="-128"/>
              <a:ea typeface="UD デジタル 教科書体 N-B" panose="02020700000000000000" pitchFamily="17" charset="-128"/>
            </a:endParaRPr>
          </a:p>
          <a:p>
            <a:r>
              <a:rPr lang="ja-JP" altLang="en-US" sz="6000" dirty="0">
                <a:solidFill>
                  <a:schemeClr val="bg1"/>
                </a:solidFill>
                <a:latin typeface="UD デジタル 教科書体 N-B" panose="02020700000000000000" pitchFamily="17" charset="-128"/>
                <a:ea typeface="UD デジタル 教科書体 N-B" panose="02020700000000000000" pitchFamily="17" charset="-128"/>
              </a:rPr>
              <a:t>・</a:t>
            </a:r>
            <a:r>
              <a:rPr lang="ja-JP" altLang="en-US" sz="6000" u="sng" dirty="0">
                <a:solidFill>
                  <a:schemeClr val="bg1"/>
                </a:solidFill>
                <a:latin typeface="UD デジタル 教科書体 N-B" panose="02020700000000000000" pitchFamily="17" charset="-128"/>
                <a:ea typeface="UD デジタル 教科書体 N-B" panose="02020700000000000000" pitchFamily="17" charset="-128"/>
              </a:rPr>
              <a:t>保護者の理解</a:t>
            </a:r>
            <a:r>
              <a:rPr lang="ja-JP" altLang="en-US" sz="6000" dirty="0">
                <a:solidFill>
                  <a:schemeClr val="bg1"/>
                </a:solidFill>
                <a:latin typeface="UD デジタル 教科書体 N-B" panose="02020700000000000000" pitchFamily="17" charset="-128"/>
                <a:ea typeface="UD デジタル 教科書体 N-B" panose="02020700000000000000" pitchFamily="17" charset="-128"/>
              </a:rPr>
              <a:t>を得るのが難しいのではないか。</a:t>
            </a:r>
            <a:endParaRPr kumimoji="1" lang="ja-JP" altLang="en-US" sz="6000" dirty="0">
              <a:solidFill>
                <a:schemeClr val="bg1"/>
              </a:solidFill>
              <a:latin typeface="UD デジタル 教科書体 N-B" panose="02020700000000000000" pitchFamily="17" charset="-128"/>
              <a:ea typeface="UD デジタル 教科書体 N-B" panose="02020700000000000000" pitchFamily="17" charset="-128"/>
            </a:endParaRPr>
          </a:p>
        </p:txBody>
      </p:sp>
      <p:sp>
        <p:nvSpPr>
          <p:cNvPr id="8" name="テキスト ボックス 7"/>
          <p:cNvSpPr txBox="1"/>
          <p:nvPr/>
        </p:nvSpPr>
        <p:spPr>
          <a:xfrm>
            <a:off x="146304" y="80778"/>
            <a:ext cx="6120882" cy="769441"/>
          </a:xfrm>
          <a:prstGeom prst="rect">
            <a:avLst/>
          </a:prstGeom>
          <a:noFill/>
        </p:spPr>
        <p:txBody>
          <a:bodyPr wrap="square" rtlCol="0">
            <a:spAutoFit/>
          </a:bodyPr>
          <a:lstStyle/>
          <a:p>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＜令和５年度の実践＞</a:t>
            </a:r>
          </a:p>
        </p:txBody>
      </p:sp>
      <p:sp>
        <p:nvSpPr>
          <p:cNvPr id="9" name="テキスト ボックス 8"/>
          <p:cNvSpPr txBox="1"/>
          <p:nvPr/>
        </p:nvSpPr>
        <p:spPr>
          <a:xfrm>
            <a:off x="274320" y="1828223"/>
            <a:ext cx="3328416" cy="923330"/>
          </a:xfrm>
          <a:prstGeom prst="rect">
            <a:avLst/>
          </a:prstGeom>
          <a:noFill/>
        </p:spPr>
        <p:txBody>
          <a:bodyPr wrap="square" rtlCol="0">
            <a:spAutoFit/>
          </a:bodyPr>
          <a:lstStyle/>
          <a:p>
            <a:r>
              <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rPr>
              <a:t>でも</a:t>
            </a:r>
            <a:r>
              <a:rPr kumimoji="1" lang="en-US" altLang="ja-JP" sz="5400" dirty="0">
                <a:solidFill>
                  <a:schemeClr val="bg1"/>
                </a:solidFill>
                <a:latin typeface="UD デジタル 教科書体 N-B" panose="02020700000000000000" pitchFamily="17" charset="-128"/>
                <a:ea typeface="UD デジタル 教科書体 N-B" panose="02020700000000000000" pitchFamily="17" charset="-128"/>
              </a:rPr>
              <a:t>…</a:t>
            </a:r>
            <a:endPar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415254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7033" y="60325"/>
            <a:ext cx="1798853" cy="1347851"/>
          </a:xfrm>
          <a:prstGeom prst="rect">
            <a:avLst/>
          </a:prstGeom>
        </p:spPr>
      </p:pic>
      <p:sp>
        <p:nvSpPr>
          <p:cNvPr id="6" name="テキスト ボックス 5"/>
          <p:cNvSpPr txBox="1"/>
          <p:nvPr/>
        </p:nvSpPr>
        <p:spPr>
          <a:xfrm>
            <a:off x="0" y="89258"/>
            <a:ext cx="6120882" cy="769441"/>
          </a:xfrm>
          <a:prstGeom prst="rect">
            <a:avLst/>
          </a:prstGeom>
          <a:noFill/>
        </p:spPr>
        <p:txBody>
          <a:bodyPr wrap="square" rtlCol="0">
            <a:spAutoFit/>
          </a:bodyPr>
          <a:lstStyle/>
          <a:p>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＜令和５年度の実践＞</a:t>
            </a:r>
          </a:p>
        </p:txBody>
      </p:sp>
      <p:sp>
        <p:nvSpPr>
          <p:cNvPr id="7" name="テキスト ボックス 6"/>
          <p:cNvSpPr txBox="1"/>
          <p:nvPr/>
        </p:nvSpPr>
        <p:spPr>
          <a:xfrm>
            <a:off x="324932" y="1051199"/>
            <a:ext cx="9952101" cy="923330"/>
          </a:xfrm>
          <a:prstGeom prst="rect">
            <a:avLst/>
          </a:prstGeom>
          <a:noFill/>
        </p:spPr>
        <p:txBody>
          <a:bodyPr wrap="square" rtlCol="0">
            <a:spAutoFit/>
          </a:bodyPr>
          <a:lstStyle/>
          <a:p>
            <a:pPr algn="ctr"/>
            <a:r>
              <a:rPr kumimoji="1" lang="ja-JP" altLang="en-US" sz="5400" dirty="0">
                <a:solidFill>
                  <a:srgbClr val="FFFF00"/>
                </a:solidFill>
                <a:latin typeface="UD デジタル 教科書体 N-B" panose="02020700000000000000" pitchFamily="17" charset="-128"/>
                <a:ea typeface="UD デジタル 教科書体 N-B" panose="02020700000000000000" pitchFamily="17" charset="-128"/>
              </a:rPr>
              <a:t>「ＰＴＡ家の前あいさつ運動」</a:t>
            </a:r>
          </a:p>
        </p:txBody>
      </p:sp>
      <p:pic>
        <p:nvPicPr>
          <p:cNvPr id="9" name="図 8" descr="M:\R.05\職員室\行事\R5  12月写真\R5.12.15  全市一斉挨拶運動\CIMG253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3334" y="1991405"/>
            <a:ext cx="5634536" cy="4226515"/>
          </a:xfrm>
          <a:prstGeom prst="rect">
            <a:avLst/>
          </a:prstGeom>
          <a:noFill/>
          <a:ln>
            <a:noFill/>
          </a:ln>
        </p:spPr>
      </p:pic>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85" y="1991405"/>
            <a:ext cx="5631681" cy="4226515"/>
          </a:xfrm>
          <a:prstGeom prst="rect">
            <a:avLst/>
          </a:prstGeom>
        </p:spPr>
      </p:pic>
    </p:spTree>
    <p:extLst>
      <p:ext uri="{BB962C8B-B14F-4D97-AF65-F5344CB8AC3E}">
        <p14:creationId xmlns:p14="http://schemas.microsoft.com/office/powerpoint/2010/main" val="1700358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487" y="60325"/>
            <a:ext cx="2108399" cy="1579789"/>
          </a:xfrm>
          <a:prstGeom prst="rect">
            <a:avLst/>
          </a:prstGeom>
        </p:spPr>
      </p:pic>
      <p:sp>
        <p:nvSpPr>
          <p:cNvPr id="7" name="テキスト ボックス 6"/>
          <p:cNvSpPr txBox="1"/>
          <p:nvPr/>
        </p:nvSpPr>
        <p:spPr>
          <a:xfrm>
            <a:off x="-350901" y="218619"/>
            <a:ext cx="9952101" cy="923330"/>
          </a:xfrm>
          <a:prstGeom prst="rect">
            <a:avLst/>
          </a:prstGeom>
          <a:noFill/>
        </p:spPr>
        <p:txBody>
          <a:bodyPr wrap="square" rtlCol="0">
            <a:spAutoFit/>
          </a:bodyPr>
          <a:lstStyle/>
          <a:p>
            <a:pPr algn="ctr"/>
            <a:r>
              <a:rPr kumimoji="1" lang="ja-JP" altLang="en-US" sz="5400" dirty="0">
                <a:solidFill>
                  <a:srgbClr val="FFFF00"/>
                </a:solidFill>
                <a:latin typeface="UD デジタル 教科書体 N-B" panose="02020700000000000000" pitchFamily="17" charset="-128"/>
                <a:ea typeface="UD デジタル 教科書体 N-B" panose="02020700000000000000" pitchFamily="17" charset="-128"/>
              </a:rPr>
              <a:t>「ＰＴＡ家の前あいさつ運動」</a:t>
            </a:r>
          </a:p>
        </p:txBody>
      </p:sp>
      <p:sp>
        <p:nvSpPr>
          <p:cNvPr id="8" name="テキスト ボックス 7"/>
          <p:cNvSpPr txBox="1"/>
          <p:nvPr/>
        </p:nvSpPr>
        <p:spPr>
          <a:xfrm>
            <a:off x="0" y="1141949"/>
            <a:ext cx="6620256" cy="923330"/>
          </a:xfrm>
          <a:prstGeom prst="rect">
            <a:avLst/>
          </a:prstGeom>
          <a:noFill/>
        </p:spPr>
        <p:txBody>
          <a:bodyPr wrap="square" rtlCol="0">
            <a:spAutoFit/>
          </a:bodyPr>
          <a:lstStyle/>
          <a:p>
            <a:pPr algn="ctr"/>
            <a:r>
              <a:rPr kumimoji="1" lang="ja-JP" altLang="en-US" sz="5400" dirty="0">
                <a:solidFill>
                  <a:srgbClr val="CCECFF"/>
                </a:solidFill>
                <a:latin typeface="UD デジタル 教科書体 N-B" panose="02020700000000000000" pitchFamily="17" charset="-128"/>
                <a:ea typeface="UD デジタル 教科書体 N-B" panose="02020700000000000000" pitchFamily="17" charset="-128"/>
              </a:rPr>
              <a:t>（子供たちの感想）</a:t>
            </a:r>
          </a:p>
        </p:txBody>
      </p:sp>
      <p:sp>
        <p:nvSpPr>
          <p:cNvPr id="6" name="テキスト ボックス 5"/>
          <p:cNvSpPr txBox="1"/>
          <p:nvPr/>
        </p:nvSpPr>
        <p:spPr>
          <a:xfrm>
            <a:off x="310896" y="2257777"/>
            <a:ext cx="11764989" cy="4247317"/>
          </a:xfrm>
          <a:prstGeom prst="rect">
            <a:avLst/>
          </a:prstGeom>
          <a:noFill/>
        </p:spPr>
        <p:txBody>
          <a:bodyPr wrap="square" rtlCol="0">
            <a:spAutoFit/>
          </a:bodyPr>
          <a:lstStyle/>
          <a:p>
            <a:r>
              <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rPr>
              <a:t>・お母さんが一緒に歩いてから仕事に行ってくれたので、地域であいさつできる人が増えた。</a:t>
            </a:r>
            <a:endParaRPr kumimoji="1" lang="en-US" altLang="ja-JP" sz="5400" dirty="0">
              <a:solidFill>
                <a:schemeClr val="bg1"/>
              </a:solidFill>
              <a:latin typeface="UD デジタル 教科書体 N-B" panose="02020700000000000000" pitchFamily="17" charset="-128"/>
              <a:ea typeface="UD デジタル 教科書体 N-B" panose="02020700000000000000" pitchFamily="17" charset="-128"/>
            </a:endParaRPr>
          </a:p>
          <a:p>
            <a:r>
              <a:rPr lang="ja-JP" altLang="en-US" sz="5400" dirty="0">
                <a:solidFill>
                  <a:schemeClr val="bg1"/>
                </a:solidFill>
                <a:latin typeface="UD デジタル 教科書体 N-B" panose="02020700000000000000" pitchFamily="17" charset="-128"/>
                <a:ea typeface="UD デジタル 教科書体 N-B" panose="02020700000000000000" pitchFamily="17" charset="-128"/>
              </a:rPr>
              <a:t>・近所の人に進んであいさつをしたら、ほめてもらえた。</a:t>
            </a:r>
            <a:endPar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995794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9" name="図 8" descr="M:\R.05\職員室\行事\R5  12月写真\R5.12.15  全市一斉挨拶運動\DSC0925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5088" y="4078224"/>
            <a:ext cx="3370797" cy="2619368"/>
          </a:xfrm>
          <a:prstGeom prst="rect">
            <a:avLst/>
          </a:prstGeom>
          <a:noFill/>
          <a:ln>
            <a:noFill/>
          </a:ln>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2626" y="60325"/>
            <a:ext cx="1823260" cy="1366139"/>
          </a:xfrm>
          <a:prstGeom prst="rect">
            <a:avLst/>
          </a:prstGeom>
        </p:spPr>
      </p:pic>
      <p:sp>
        <p:nvSpPr>
          <p:cNvPr id="7" name="テキスト ボックス 6"/>
          <p:cNvSpPr txBox="1"/>
          <p:nvPr/>
        </p:nvSpPr>
        <p:spPr>
          <a:xfrm>
            <a:off x="-350901" y="218619"/>
            <a:ext cx="9952101" cy="923330"/>
          </a:xfrm>
          <a:prstGeom prst="rect">
            <a:avLst/>
          </a:prstGeom>
          <a:noFill/>
        </p:spPr>
        <p:txBody>
          <a:bodyPr wrap="square" rtlCol="0">
            <a:spAutoFit/>
          </a:bodyPr>
          <a:lstStyle/>
          <a:p>
            <a:pPr algn="ctr"/>
            <a:r>
              <a:rPr kumimoji="1" lang="ja-JP" altLang="en-US" sz="5400" dirty="0">
                <a:solidFill>
                  <a:srgbClr val="FFFF00"/>
                </a:solidFill>
                <a:latin typeface="UD デジタル 教科書体 N-B" panose="02020700000000000000" pitchFamily="17" charset="-128"/>
                <a:ea typeface="UD デジタル 教科書体 N-B" panose="02020700000000000000" pitchFamily="17" charset="-128"/>
              </a:rPr>
              <a:t>「ＰＴＡ家の前あいさつ運動」</a:t>
            </a:r>
          </a:p>
        </p:txBody>
      </p:sp>
      <p:sp>
        <p:nvSpPr>
          <p:cNvPr id="8" name="テキスト ボックス 7"/>
          <p:cNvSpPr txBox="1"/>
          <p:nvPr/>
        </p:nvSpPr>
        <p:spPr>
          <a:xfrm>
            <a:off x="0" y="1141949"/>
            <a:ext cx="5870448" cy="923330"/>
          </a:xfrm>
          <a:prstGeom prst="rect">
            <a:avLst/>
          </a:prstGeom>
          <a:noFill/>
        </p:spPr>
        <p:txBody>
          <a:bodyPr wrap="square" rtlCol="0">
            <a:spAutoFit/>
          </a:bodyPr>
          <a:lstStyle/>
          <a:p>
            <a:pPr algn="ctr"/>
            <a:r>
              <a:rPr kumimoji="1" lang="ja-JP" altLang="en-US" sz="5400" dirty="0">
                <a:solidFill>
                  <a:srgbClr val="FFCCFF"/>
                </a:solidFill>
                <a:latin typeface="UD デジタル 教科書体 N-B" panose="02020700000000000000" pitchFamily="17" charset="-128"/>
                <a:ea typeface="UD デジタル 教科書体 N-B" panose="02020700000000000000" pitchFamily="17" charset="-128"/>
              </a:rPr>
              <a:t>（保護者の感想）</a:t>
            </a:r>
          </a:p>
        </p:txBody>
      </p:sp>
      <p:sp>
        <p:nvSpPr>
          <p:cNvPr id="6" name="テキスト ボックス 5"/>
          <p:cNvSpPr txBox="1"/>
          <p:nvPr/>
        </p:nvSpPr>
        <p:spPr>
          <a:xfrm>
            <a:off x="310896" y="2065279"/>
            <a:ext cx="11764989" cy="4247317"/>
          </a:xfrm>
          <a:prstGeom prst="rect">
            <a:avLst/>
          </a:prstGeom>
          <a:noFill/>
        </p:spPr>
        <p:txBody>
          <a:bodyPr wrap="square" rtlCol="0">
            <a:spAutoFit/>
          </a:bodyPr>
          <a:lstStyle/>
          <a:p>
            <a:r>
              <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rPr>
              <a:t>・一人一人が少し意識するだけで、地域が明るく活気のある雰囲気になると感じました。</a:t>
            </a:r>
            <a:endParaRPr kumimoji="1" lang="en-US" altLang="ja-JP" sz="5400" dirty="0">
              <a:solidFill>
                <a:schemeClr val="bg1"/>
              </a:solidFill>
              <a:latin typeface="UD デジタル 教科書体 N-B" panose="02020700000000000000" pitchFamily="17" charset="-128"/>
              <a:ea typeface="UD デジタル 教科書体 N-B" panose="02020700000000000000" pitchFamily="17" charset="-128"/>
            </a:endParaRPr>
          </a:p>
          <a:p>
            <a:r>
              <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rPr>
              <a:t>・子供たちの安全にもつながるのでよかったと思います。</a:t>
            </a:r>
          </a:p>
        </p:txBody>
      </p:sp>
    </p:spTree>
    <p:extLst>
      <p:ext uri="{BB962C8B-B14F-4D97-AF65-F5344CB8AC3E}">
        <p14:creationId xmlns:p14="http://schemas.microsoft.com/office/powerpoint/2010/main" val="2131941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タイトル 1"/>
          <p:cNvSpPr>
            <a:spLocks noGrp="1"/>
          </p:cNvSpPr>
          <p:nvPr>
            <p:ph type="title"/>
          </p:nvPr>
        </p:nvSpPr>
        <p:spPr>
          <a:xfrm>
            <a:off x="138112" y="60325"/>
            <a:ext cx="7945184" cy="1096963"/>
          </a:xfrm>
        </p:spPr>
        <p:txBody>
          <a:bodyPr>
            <a:noAutofit/>
          </a:bodyPr>
          <a:lstStyle/>
          <a:p>
            <a:r>
              <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rPr>
              <a:t>３，実践の成果</a:t>
            </a:r>
          </a:p>
        </p:txBody>
      </p:sp>
      <p:sp>
        <p:nvSpPr>
          <p:cNvPr id="5" name="テキスト ボックス 4"/>
          <p:cNvSpPr txBox="1"/>
          <p:nvPr/>
        </p:nvSpPr>
        <p:spPr>
          <a:xfrm>
            <a:off x="1" y="1815656"/>
            <a:ext cx="12192000" cy="4247317"/>
          </a:xfrm>
          <a:prstGeom prst="rect">
            <a:avLst/>
          </a:prstGeom>
          <a:noFill/>
        </p:spPr>
        <p:txBody>
          <a:bodyPr wrap="square" rtlCol="0">
            <a:spAutoFit/>
          </a:bodyPr>
          <a:lstStyle/>
          <a:p>
            <a:r>
              <a:rPr lang="ja-JP" altLang="en-US" sz="5400" dirty="0">
                <a:solidFill>
                  <a:schemeClr val="bg1"/>
                </a:solidFill>
                <a:latin typeface="UD デジタル 教科書体 N-B" panose="02020700000000000000" pitchFamily="17" charset="-128"/>
                <a:ea typeface="UD デジタル 教科書体 N-B" panose="02020700000000000000" pitchFamily="17" charset="-128"/>
              </a:rPr>
              <a:t>＜成果①＞</a:t>
            </a:r>
            <a:endParaRPr lang="en-US" altLang="ja-JP" sz="5400" dirty="0">
              <a:solidFill>
                <a:schemeClr val="bg1"/>
              </a:solidFill>
              <a:latin typeface="UD デジタル 教科書体 N-B" panose="02020700000000000000" pitchFamily="17" charset="-128"/>
              <a:ea typeface="UD デジタル 教科書体 N-B" panose="02020700000000000000" pitchFamily="17" charset="-128"/>
            </a:endParaRPr>
          </a:p>
          <a:p>
            <a:endParaRPr lang="en-US" altLang="ja-JP" sz="5400" dirty="0">
              <a:solidFill>
                <a:schemeClr val="bg1"/>
              </a:solidFill>
              <a:latin typeface="UD デジタル 教科書体 N-B" panose="02020700000000000000" pitchFamily="17" charset="-128"/>
              <a:ea typeface="UD デジタル 教科書体 N-B" panose="02020700000000000000" pitchFamily="17" charset="-128"/>
            </a:endParaRPr>
          </a:p>
          <a:p>
            <a:r>
              <a:rPr lang="ja-JP" altLang="en-US" sz="5400" dirty="0">
                <a:solidFill>
                  <a:schemeClr val="bg1"/>
                </a:solidFill>
                <a:latin typeface="UD デジタル 教科書体 N-B" panose="02020700000000000000" pitchFamily="17" charset="-128"/>
                <a:ea typeface="UD デジタル 教科書体 N-B" panose="02020700000000000000" pitchFamily="17" charset="-128"/>
              </a:rPr>
              <a:t>　地域の多くの目で子供たちを見守っていく体制ができているのが、</a:t>
            </a:r>
            <a:r>
              <a:rPr lang="ja-JP" altLang="en-US" sz="5400" dirty="0">
                <a:solidFill>
                  <a:srgbClr val="FFFF00"/>
                </a:solidFill>
                <a:latin typeface="UD デジタル 教科書体 N-B" panose="02020700000000000000" pitchFamily="17" charset="-128"/>
                <a:ea typeface="UD デジタル 教科書体 N-B" panose="02020700000000000000" pitchFamily="17" charset="-128"/>
              </a:rPr>
              <a:t>「本校の強み」</a:t>
            </a:r>
            <a:r>
              <a:rPr lang="ja-JP" altLang="en-US" sz="5400" dirty="0">
                <a:solidFill>
                  <a:schemeClr val="bg1"/>
                </a:solidFill>
                <a:latin typeface="UD デジタル 教科書体 N-B" panose="02020700000000000000" pitchFamily="17" charset="-128"/>
                <a:ea typeface="UD デジタル 教科書体 N-B" panose="02020700000000000000" pitchFamily="17" charset="-128"/>
              </a:rPr>
              <a:t>であると実感できた。</a:t>
            </a:r>
            <a:endPar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171340"/>
            <a:ext cx="5851933" cy="3288631"/>
          </a:xfrm>
          <a:prstGeom prst="rect">
            <a:avLst/>
          </a:prstGeom>
        </p:spPr>
      </p:pic>
    </p:spTree>
    <p:extLst>
      <p:ext uri="{BB962C8B-B14F-4D97-AF65-F5344CB8AC3E}">
        <p14:creationId xmlns:p14="http://schemas.microsoft.com/office/powerpoint/2010/main" val="1556372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タイトル 1"/>
          <p:cNvSpPr>
            <a:spLocks noGrp="1"/>
          </p:cNvSpPr>
          <p:nvPr>
            <p:ph type="title"/>
          </p:nvPr>
        </p:nvSpPr>
        <p:spPr>
          <a:xfrm>
            <a:off x="138112" y="60325"/>
            <a:ext cx="7945184" cy="1096963"/>
          </a:xfrm>
        </p:spPr>
        <p:txBody>
          <a:bodyPr>
            <a:noAutofit/>
          </a:bodyPr>
          <a:lstStyle/>
          <a:p>
            <a:r>
              <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rPr>
              <a:t>３，実践の成果</a:t>
            </a:r>
          </a:p>
        </p:txBody>
      </p:sp>
      <p:sp>
        <p:nvSpPr>
          <p:cNvPr id="5" name="テキスト ボックス 4"/>
          <p:cNvSpPr txBox="1"/>
          <p:nvPr/>
        </p:nvSpPr>
        <p:spPr>
          <a:xfrm>
            <a:off x="427011" y="1815656"/>
            <a:ext cx="11764989" cy="5078313"/>
          </a:xfrm>
          <a:prstGeom prst="rect">
            <a:avLst/>
          </a:prstGeom>
          <a:noFill/>
        </p:spPr>
        <p:txBody>
          <a:bodyPr wrap="square" rtlCol="0">
            <a:spAutoFit/>
          </a:bodyPr>
          <a:lstStyle/>
          <a:p>
            <a:r>
              <a:rPr lang="ja-JP" altLang="en-US" sz="5400" dirty="0">
                <a:solidFill>
                  <a:schemeClr val="bg1"/>
                </a:solidFill>
                <a:latin typeface="UD デジタル 教科書体 N-B" panose="02020700000000000000" pitchFamily="17" charset="-128"/>
                <a:ea typeface="UD デジタル 教科書体 N-B" panose="02020700000000000000" pitchFamily="17" charset="-128"/>
              </a:rPr>
              <a:t>＜成果②＞</a:t>
            </a:r>
            <a:endParaRPr lang="en-US" altLang="ja-JP" sz="5400" dirty="0">
              <a:solidFill>
                <a:schemeClr val="bg1"/>
              </a:solidFill>
              <a:latin typeface="UD デジタル 教科書体 N-B" panose="02020700000000000000" pitchFamily="17" charset="-128"/>
              <a:ea typeface="UD デジタル 教科書体 N-B" panose="02020700000000000000" pitchFamily="17" charset="-128"/>
            </a:endParaRPr>
          </a:p>
          <a:p>
            <a:endParaRPr lang="en-US" altLang="ja-JP" sz="5400" dirty="0">
              <a:solidFill>
                <a:schemeClr val="bg1"/>
              </a:solidFill>
              <a:latin typeface="UD デジタル 教科書体 N-B" panose="02020700000000000000" pitchFamily="17" charset="-128"/>
              <a:ea typeface="UD デジタル 教科書体 N-B" panose="02020700000000000000" pitchFamily="17" charset="-128"/>
            </a:endParaRPr>
          </a:p>
          <a:p>
            <a:r>
              <a:rPr lang="ja-JP" altLang="en-US" sz="5400" dirty="0">
                <a:solidFill>
                  <a:schemeClr val="bg1"/>
                </a:solidFill>
                <a:latin typeface="UD デジタル 教科書体 N-B" panose="02020700000000000000" pitchFamily="17" charset="-128"/>
                <a:ea typeface="UD デジタル 教科書体 N-B" panose="02020700000000000000" pitchFamily="17" charset="-128"/>
              </a:rPr>
              <a:t>　地域全体で子供たちに関わることが、子供たちの</a:t>
            </a:r>
            <a:r>
              <a:rPr lang="ja-JP" altLang="en-US" sz="5400" dirty="0">
                <a:solidFill>
                  <a:srgbClr val="FFFF00"/>
                </a:solidFill>
                <a:latin typeface="UD デジタル 教科書体 N-B" panose="02020700000000000000" pitchFamily="17" charset="-128"/>
                <a:ea typeface="UD デジタル 教科書体 N-B" panose="02020700000000000000" pitchFamily="17" charset="-128"/>
              </a:rPr>
              <a:t>「心の健康」</a:t>
            </a:r>
            <a:r>
              <a:rPr lang="ja-JP" altLang="en-US" sz="5400" dirty="0">
                <a:solidFill>
                  <a:schemeClr val="bg1"/>
                </a:solidFill>
                <a:latin typeface="UD デジタル 教科書体 N-B" panose="02020700000000000000" pitchFamily="17" charset="-128"/>
                <a:ea typeface="UD デジタル 教科書体 N-B" panose="02020700000000000000" pitchFamily="17" charset="-128"/>
              </a:rPr>
              <a:t>や</a:t>
            </a:r>
            <a:r>
              <a:rPr lang="ja-JP" altLang="en-US" sz="5400" dirty="0">
                <a:solidFill>
                  <a:srgbClr val="FFFF00"/>
                </a:solidFill>
                <a:latin typeface="UD デジタル 教科書体 N-B" panose="02020700000000000000" pitchFamily="17" charset="-128"/>
                <a:ea typeface="UD デジタル 教科書体 N-B" panose="02020700000000000000" pitchFamily="17" charset="-128"/>
              </a:rPr>
              <a:t>「安全」・「防犯」</a:t>
            </a:r>
            <a:r>
              <a:rPr lang="ja-JP" altLang="en-US" sz="5400" dirty="0">
                <a:solidFill>
                  <a:schemeClr val="bg1"/>
                </a:solidFill>
                <a:latin typeface="UD デジタル 教科書体 N-B" panose="02020700000000000000" pitchFamily="17" charset="-128"/>
                <a:ea typeface="UD デジタル 教科書体 N-B" panose="02020700000000000000" pitchFamily="17" charset="-128"/>
              </a:rPr>
              <a:t>につながっていることを実感することができた。</a:t>
            </a:r>
            <a:endPar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790" y="129242"/>
            <a:ext cx="5854410" cy="3292825"/>
          </a:xfrm>
          <a:prstGeom prst="rect">
            <a:avLst/>
          </a:prstGeom>
        </p:spPr>
      </p:pic>
    </p:spTree>
    <p:extLst>
      <p:ext uri="{BB962C8B-B14F-4D97-AF65-F5344CB8AC3E}">
        <p14:creationId xmlns:p14="http://schemas.microsoft.com/office/powerpoint/2010/main" val="3045430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1870" y="60325"/>
            <a:ext cx="1464016" cy="1096963"/>
          </a:xfrm>
          <a:prstGeom prst="rect">
            <a:avLst/>
          </a:prstGeom>
        </p:spPr>
      </p:pic>
      <p:sp>
        <p:nvSpPr>
          <p:cNvPr id="3" name="タイトル 1"/>
          <p:cNvSpPr>
            <a:spLocks noGrp="1"/>
          </p:cNvSpPr>
          <p:nvPr>
            <p:ph type="title"/>
          </p:nvPr>
        </p:nvSpPr>
        <p:spPr>
          <a:xfrm>
            <a:off x="138112" y="60325"/>
            <a:ext cx="7561136" cy="1096963"/>
          </a:xfrm>
        </p:spPr>
        <p:txBody>
          <a:bodyPr>
            <a:noAutofit/>
          </a:bodyPr>
          <a:lstStyle/>
          <a:p>
            <a:r>
              <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rPr>
              <a:t>４，今後の課題</a:t>
            </a:r>
          </a:p>
        </p:txBody>
      </p:sp>
      <p:sp>
        <p:nvSpPr>
          <p:cNvPr id="5" name="テキスト ボックス 4"/>
          <p:cNvSpPr txBox="1"/>
          <p:nvPr/>
        </p:nvSpPr>
        <p:spPr>
          <a:xfrm>
            <a:off x="138112" y="3323054"/>
            <a:ext cx="12053888" cy="3046988"/>
          </a:xfrm>
          <a:prstGeom prst="rect">
            <a:avLst/>
          </a:prstGeom>
          <a:noFill/>
        </p:spPr>
        <p:txBody>
          <a:bodyPr wrap="square" rtlCol="0">
            <a:spAutoFit/>
          </a:bodyPr>
          <a:lstStyle/>
          <a:p>
            <a:r>
              <a:rPr kumimoji="1" lang="ja-JP" altLang="en-US" sz="4800" dirty="0">
                <a:solidFill>
                  <a:schemeClr val="bg1"/>
                </a:solidFill>
                <a:latin typeface="UD デジタル 教科書体 N-B" panose="02020700000000000000" pitchFamily="17" charset="-128"/>
                <a:ea typeface="UD デジタル 教科書体 N-B" panose="02020700000000000000" pitchFamily="17" charset="-128"/>
              </a:rPr>
              <a:t>・いかにＰＴＡ活動のよさを伝え、協力者を増やしていくか。</a:t>
            </a:r>
            <a:endParaRPr kumimoji="1" lang="en-US" altLang="ja-JP" sz="4800" dirty="0">
              <a:solidFill>
                <a:schemeClr val="bg1"/>
              </a:solidFill>
              <a:latin typeface="UD デジタル 教科書体 N-B" panose="02020700000000000000" pitchFamily="17" charset="-128"/>
              <a:ea typeface="UD デジタル 教科書体 N-B" panose="02020700000000000000" pitchFamily="17" charset="-128"/>
            </a:endParaRPr>
          </a:p>
          <a:p>
            <a:r>
              <a:rPr kumimoji="1" lang="ja-JP" altLang="en-US" sz="4800" dirty="0">
                <a:solidFill>
                  <a:schemeClr val="bg1"/>
                </a:solidFill>
                <a:latin typeface="UD デジタル 教科書体 N-B" panose="02020700000000000000" pitchFamily="17" charset="-128"/>
                <a:ea typeface="UD デジタル 教科書体 N-B" panose="02020700000000000000" pitchFamily="17" charset="-128"/>
              </a:rPr>
              <a:t>・誰でも取り組みやすく、関わりやすいＰＴＡ活動とはどういうものか。</a:t>
            </a:r>
          </a:p>
        </p:txBody>
      </p:sp>
      <p:sp>
        <p:nvSpPr>
          <p:cNvPr id="6" name="テキスト ボックス 5"/>
          <p:cNvSpPr txBox="1"/>
          <p:nvPr/>
        </p:nvSpPr>
        <p:spPr>
          <a:xfrm>
            <a:off x="-1" y="1157288"/>
            <a:ext cx="11554691" cy="923330"/>
          </a:xfrm>
          <a:prstGeom prst="rect">
            <a:avLst/>
          </a:prstGeom>
          <a:noFill/>
        </p:spPr>
        <p:txBody>
          <a:bodyPr wrap="square" rtlCol="0">
            <a:spAutoFit/>
          </a:bodyPr>
          <a:lstStyle/>
          <a:p>
            <a:pPr algn="ctr"/>
            <a:r>
              <a:rPr kumimoji="1" lang="ja-JP" altLang="en-US" sz="5400" dirty="0">
                <a:solidFill>
                  <a:srgbClr val="FFFF00"/>
                </a:solidFill>
                <a:latin typeface="UD デジタル 教科書体 N-B" panose="02020700000000000000" pitchFamily="17" charset="-128"/>
                <a:ea typeface="UD デジタル 教科書体 N-B" panose="02020700000000000000" pitchFamily="17" charset="-128"/>
              </a:rPr>
              <a:t>「持続可能なＰＴＡ」にするために</a:t>
            </a:r>
          </a:p>
        </p:txBody>
      </p:sp>
      <p:sp>
        <p:nvSpPr>
          <p:cNvPr id="2" name="下矢印 1"/>
          <p:cNvSpPr/>
          <p:nvPr/>
        </p:nvSpPr>
        <p:spPr>
          <a:xfrm>
            <a:off x="4581699" y="2254251"/>
            <a:ext cx="1884001" cy="828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91566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 name="テキスト ボックス 2"/>
          <p:cNvSpPr txBox="1"/>
          <p:nvPr/>
        </p:nvSpPr>
        <p:spPr>
          <a:xfrm>
            <a:off x="-142240" y="315694"/>
            <a:ext cx="12334240" cy="1107996"/>
          </a:xfrm>
          <a:prstGeom prst="rect">
            <a:avLst/>
          </a:prstGeom>
          <a:noFill/>
        </p:spPr>
        <p:txBody>
          <a:bodyPr wrap="square" rtlCol="0">
            <a:spAutoFit/>
          </a:bodyPr>
          <a:lstStyle/>
          <a:p>
            <a:pPr algn="ctr"/>
            <a:r>
              <a:rPr kumimoji="1" lang="ja-JP" altLang="en-US" sz="6600" dirty="0">
                <a:solidFill>
                  <a:srgbClr val="FFCCFF"/>
                </a:solidFill>
                <a:latin typeface="UD デジタル 教科書体 N-B" panose="02020700000000000000" pitchFamily="17" charset="-128"/>
                <a:ea typeface="UD デジタル 教科書体 N-B" panose="02020700000000000000" pitchFamily="17" charset="-128"/>
              </a:rPr>
              <a:t>ご清聴ありがとうございました</a:t>
            </a:r>
          </a:p>
        </p:txBody>
      </p:sp>
      <p:sp>
        <p:nvSpPr>
          <p:cNvPr id="5" name="サブタイトル 2"/>
          <p:cNvSpPr txBox="1">
            <a:spLocks/>
          </p:cNvSpPr>
          <p:nvPr/>
        </p:nvSpPr>
        <p:spPr>
          <a:xfrm>
            <a:off x="5137050" y="6155324"/>
            <a:ext cx="7054950" cy="702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4400" dirty="0">
                <a:solidFill>
                  <a:schemeClr val="bg1"/>
                </a:solidFill>
                <a:latin typeface="UD デジタル 教科書体 N-B" panose="02020700000000000000" pitchFamily="17" charset="-128"/>
                <a:ea typeface="UD デジタル 教科書体 N-B" panose="02020700000000000000" pitchFamily="17" charset="-128"/>
              </a:rPr>
              <a:t>三島市立沢地小学校ＰＴＡ</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944" y="1423690"/>
            <a:ext cx="8008144" cy="4503402"/>
          </a:xfrm>
          <a:prstGeom prst="rect">
            <a:avLst/>
          </a:prstGeom>
        </p:spPr>
      </p:pic>
    </p:spTree>
    <p:extLst>
      <p:ext uri="{BB962C8B-B14F-4D97-AF65-F5344CB8AC3E}">
        <p14:creationId xmlns:p14="http://schemas.microsoft.com/office/powerpoint/2010/main" val="2863686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694118" y="805620"/>
            <a:ext cx="7181132" cy="1063399"/>
          </a:xfrm>
        </p:spPr>
        <p:txBody>
          <a:bodyPr>
            <a:normAutofit/>
          </a:bodyPr>
          <a:lstStyle/>
          <a:p>
            <a:r>
              <a:rPr kumimoji="1" lang="ja-JP" altLang="en-US" sz="5400" dirty="0">
                <a:solidFill>
                  <a:srgbClr val="FFFF00"/>
                </a:solidFill>
                <a:latin typeface="UD デジタル 教科書体 N-B" panose="02020700000000000000" pitchFamily="17" charset="-128"/>
                <a:ea typeface="UD デジタル 教科書体 N-B" panose="02020700000000000000" pitchFamily="17" charset="-128"/>
              </a:rPr>
              <a:t>開校</a:t>
            </a:r>
            <a:r>
              <a:rPr kumimoji="1" lang="en-US" altLang="ja-JP" sz="5400" dirty="0">
                <a:solidFill>
                  <a:srgbClr val="FFFF00"/>
                </a:solidFill>
                <a:latin typeface="UD デジタル 教科書体 N-B" panose="02020700000000000000" pitchFamily="17" charset="-128"/>
                <a:ea typeface="UD デジタル 教科書体 N-B" panose="02020700000000000000" pitchFamily="17" charset="-128"/>
              </a:rPr>
              <a:t>50</a:t>
            </a:r>
            <a:r>
              <a:rPr kumimoji="1" lang="ja-JP" altLang="en-US" sz="5400" dirty="0">
                <a:solidFill>
                  <a:srgbClr val="FFFF00"/>
                </a:solidFill>
                <a:latin typeface="UD デジタル 教科書体 N-B" panose="02020700000000000000" pitchFamily="17" charset="-128"/>
                <a:ea typeface="UD デジタル 教科書体 N-B" panose="02020700000000000000" pitchFamily="17" charset="-128"/>
              </a:rPr>
              <a:t>周年</a:t>
            </a:r>
            <a:r>
              <a:rPr kumimoji="1" lang="en-US" altLang="ja-JP" dirty="0">
                <a:solidFill>
                  <a:srgbClr val="FFFF00"/>
                </a:solidFill>
                <a:latin typeface="UD デジタル 教科書体 N-B" panose="02020700000000000000" pitchFamily="17" charset="-128"/>
                <a:ea typeface="UD デジタル 教科書体 N-B" panose="02020700000000000000" pitchFamily="17" charset="-128"/>
              </a:rPr>
              <a:t>(</a:t>
            </a:r>
            <a:r>
              <a:rPr kumimoji="1" lang="ja-JP" altLang="en-US" dirty="0">
                <a:solidFill>
                  <a:srgbClr val="FFFF00"/>
                </a:solidFill>
                <a:latin typeface="UD デジタル 教科書体 N-B" panose="02020700000000000000" pitchFamily="17" charset="-128"/>
                <a:ea typeface="UD デジタル 教科書体 N-B" panose="02020700000000000000" pitchFamily="17" charset="-128"/>
              </a:rPr>
              <a:t>令和</a:t>
            </a:r>
            <a:r>
              <a:rPr kumimoji="1" lang="en-US" altLang="ja-JP" dirty="0">
                <a:solidFill>
                  <a:srgbClr val="FFFF00"/>
                </a:solidFill>
                <a:latin typeface="UD デジタル 教科書体 N-B" panose="02020700000000000000" pitchFamily="17" charset="-128"/>
                <a:ea typeface="UD デジタル 教科書体 N-B" panose="02020700000000000000" pitchFamily="17" charset="-128"/>
              </a:rPr>
              <a:t>5</a:t>
            </a:r>
            <a:r>
              <a:rPr kumimoji="1" lang="ja-JP" altLang="en-US" dirty="0">
                <a:solidFill>
                  <a:srgbClr val="FFFF00"/>
                </a:solidFill>
                <a:latin typeface="UD デジタル 教科書体 N-B" panose="02020700000000000000" pitchFamily="17" charset="-128"/>
                <a:ea typeface="UD デジタル 教科書体 N-B" panose="02020700000000000000" pitchFamily="17" charset="-128"/>
              </a:rPr>
              <a:t>年度</a:t>
            </a:r>
            <a:r>
              <a:rPr kumimoji="1" lang="en-US" altLang="ja-JP" dirty="0">
                <a:solidFill>
                  <a:srgbClr val="FFFF00"/>
                </a:solidFill>
                <a:latin typeface="UD デジタル 教科書体 N-B" panose="02020700000000000000" pitchFamily="17" charset="-128"/>
                <a:ea typeface="UD デジタル 教科書体 N-B" panose="02020700000000000000" pitchFamily="17" charset="-128"/>
              </a:rPr>
              <a:t>)</a:t>
            </a:r>
            <a:endParaRPr kumimoji="1" lang="ja-JP" altLang="en-US" dirty="0">
              <a:solidFill>
                <a:srgbClr val="FFFF00"/>
              </a:solidFill>
              <a:latin typeface="UD デジタル 教科書体 N-B" panose="02020700000000000000" pitchFamily="17" charset="-128"/>
              <a:ea typeface="UD デジタル 教科書体 N-B" panose="02020700000000000000" pitchFamily="17"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684" y="1687365"/>
            <a:ext cx="5650895" cy="4238172"/>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6535" y="60326"/>
            <a:ext cx="1989351" cy="1490588"/>
          </a:xfrm>
          <a:prstGeom prst="rect">
            <a:avLst/>
          </a:prstGeom>
        </p:spPr>
      </p:pic>
      <p:sp>
        <p:nvSpPr>
          <p:cNvPr id="7" name="タイトル 1"/>
          <p:cNvSpPr txBox="1">
            <a:spLocks/>
          </p:cNvSpPr>
          <p:nvPr/>
        </p:nvSpPr>
        <p:spPr>
          <a:xfrm>
            <a:off x="3610428" y="5989186"/>
            <a:ext cx="5093305" cy="10042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5400" dirty="0">
                <a:solidFill>
                  <a:srgbClr val="FFFF00"/>
                </a:solidFill>
                <a:latin typeface="UD デジタル 教科書体 N-B" panose="02020700000000000000" pitchFamily="17" charset="-128"/>
                <a:ea typeface="UD デジタル 教科書体 N-B" panose="02020700000000000000" pitchFamily="17" charset="-128"/>
              </a:rPr>
              <a:t>全校児童</a:t>
            </a:r>
            <a:r>
              <a:rPr lang="en-US" altLang="ja-JP" sz="5400" dirty="0">
                <a:solidFill>
                  <a:srgbClr val="FFFF00"/>
                </a:solidFill>
                <a:latin typeface="UD デジタル 教科書体 N-B" panose="02020700000000000000" pitchFamily="17" charset="-128"/>
                <a:ea typeface="UD デジタル 教科書体 N-B" panose="02020700000000000000" pitchFamily="17" charset="-128"/>
              </a:rPr>
              <a:t>265</a:t>
            </a:r>
            <a:r>
              <a:rPr lang="ja-JP" altLang="en-US" sz="5400" dirty="0">
                <a:solidFill>
                  <a:srgbClr val="FFFF00"/>
                </a:solidFill>
                <a:latin typeface="UD デジタル 教科書体 N-B" panose="02020700000000000000" pitchFamily="17" charset="-128"/>
                <a:ea typeface="UD デジタル 教科書体 N-B" panose="02020700000000000000" pitchFamily="17" charset="-128"/>
              </a:rPr>
              <a:t>名</a:t>
            </a:r>
          </a:p>
        </p:txBody>
      </p:sp>
      <p:sp>
        <p:nvSpPr>
          <p:cNvPr id="8" name="タイトル 1"/>
          <p:cNvSpPr txBox="1">
            <a:spLocks/>
          </p:cNvSpPr>
          <p:nvPr/>
        </p:nvSpPr>
        <p:spPr>
          <a:xfrm>
            <a:off x="159048" y="60325"/>
            <a:ext cx="5479752"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chemeClr val="bg1"/>
                </a:solidFill>
                <a:latin typeface="UD デジタル 教科書体 N-B" panose="02020700000000000000" pitchFamily="17" charset="-128"/>
                <a:ea typeface="UD デジタル 教科書体 N-B" panose="02020700000000000000" pitchFamily="17" charset="-128"/>
              </a:rPr>
              <a:t>三島市立沢地小学校</a:t>
            </a: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08" y="1659695"/>
            <a:ext cx="5650738" cy="4234776"/>
          </a:xfrm>
          <a:prstGeom prst="rect">
            <a:avLst/>
          </a:prstGeom>
        </p:spPr>
      </p:pic>
    </p:spTree>
    <p:extLst>
      <p:ext uri="{BB962C8B-B14F-4D97-AF65-F5344CB8AC3E}">
        <p14:creationId xmlns:p14="http://schemas.microsoft.com/office/powerpoint/2010/main" val="3743964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189513" y="656217"/>
            <a:ext cx="5793057" cy="1106030"/>
          </a:xfrm>
        </p:spPr>
        <p:txBody>
          <a:bodyPr>
            <a:noAutofit/>
          </a:bodyPr>
          <a:lstStyle/>
          <a:p>
            <a:r>
              <a:rPr kumimoji="1" lang="ja-JP" altLang="en-US" sz="4000" dirty="0">
                <a:solidFill>
                  <a:srgbClr val="FFFF00"/>
                </a:solidFill>
                <a:latin typeface="UD デジタル 教科書体 N-B" panose="02020700000000000000" pitchFamily="17" charset="-128"/>
                <a:ea typeface="UD デジタル 教科書体 N-B" panose="02020700000000000000" pitchFamily="17" charset="-128"/>
              </a:rPr>
              <a:t>登下校を見守るスクールガードのみなさん</a:t>
            </a: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6095" y="2452301"/>
            <a:ext cx="5639895" cy="4231452"/>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932" y="152642"/>
            <a:ext cx="5723467" cy="3219211"/>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162" y="3524426"/>
            <a:ext cx="5714237" cy="3208874"/>
          </a:xfrm>
          <a:prstGeom prst="rect">
            <a:avLst/>
          </a:prstGeom>
        </p:spPr>
      </p:pic>
    </p:spTree>
    <p:extLst>
      <p:ext uri="{BB962C8B-B14F-4D97-AF65-F5344CB8AC3E}">
        <p14:creationId xmlns:p14="http://schemas.microsoft.com/office/powerpoint/2010/main" val="3855185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2281" y="5522532"/>
            <a:ext cx="5413828" cy="1335467"/>
          </a:xfrm>
        </p:spPr>
        <p:txBody>
          <a:bodyPr>
            <a:noAutofit/>
          </a:bodyPr>
          <a:lstStyle/>
          <a:p>
            <a:pPr algn="ctr"/>
            <a:r>
              <a:rPr kumimoji="1" lang="ja-JP" altLang="en-US" sz="3600" dirty="0">
                <a:solidFill>
                  <a:srgbClr val="FFFF00"/>
                </a:solidFill>
                <a:latin typeface="UD デジタル 教科書体 N-B" panose="02020700000000000000" pitchFamily="17" charset="-128"/>
                <a:ea typeface="UD デジタル 教科書体 N-B" panose="02020700000000000000" pitchFamily="17" charset="-128"/>
              </a:rPr>
              <a:t>スクールガード紹介の会</a:t>
            </a:r>
            <a:br>
              <a:rPr kumimoji="1" lang="en-US" altLang="ja-JP" sz="3600" dirty="0">
                <a:solidFill>
                  <a:srgbClr val="FFFF00"/>
                </a:solidFill>
                <a:latin typeface="UD デジタル 教科書体 N-B" panose="02020700000000000000" pitchFamily="17" charset="-128"/>
                <a:ea typeface="UD デジタル 教科書体 N-B" panose="02020700000000000000" pitchFamily="17" charset="-128"/>
              </a:rPr>
            </a:br>
            <a:r>
              <a:rPr kumimoji="1" lang="ja-JP" altLang="en-US" sz="3600" dirty="0">
                <a:solidFill>
                  <a:srgbClr val="FFFF00"/>
                </a:solidFill>
                <a:latin typeface="UD デジタル 教科書体 N-B" panose="02020700000000000000" pitchFamily="17" charset="-128"/>
                <a:ea typeface="UD デジタル 教科書体 N-B" panose="02020700000000000000" pitchFamily="17" charset="-128"/>
              </a:rPr>
              <a:t>（１年生）</a:t>
            </a:r>
          </a:p>
        </p:txBody>
      </p:sp>
      <p:sp>
        <p:nvSpPr>
          <p:cNvPr id="9" name="タイトル 1"/>
          <p:cNvSpPr txBox="1">
            <a:spLocks/>
          </p:cNvSpPr>
          <p:nvPr/>
        </p:nvSpPr>
        <p:spPr>
          <a:xfrm>
            <a:off x="6925903" y="5522533"/>
            <a:ext cx="4864200" cy="13354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solidFill>
                  <a:srgbClr val="FFFF00"/>
                </a:solidFill>
                <a:latin typeface="UD デジタル 教科書体 N-B" panose="02020700000000000000" pitchFamily="17" charset="-128"/>
                <a:ea typeface="UD デジタル 教科書体 N-B" panose="02020700000000000000" pitchFamily="17" charset="-128"/>
              </a:rPr>
              <a:t>地域の方に感謝する会</a:t>
            </a:r>
            <a:endParaRPr lang="en-US" altLang="ja-JP" sz="3600" dirty="0">
              <a:solidFill>
                <a:srgbClr val="FFFF00"/>
              </a:solidFill>
              <a:latin typeface="UD デジタル 教科書体 N-B" panose="02020700000000000000" pitchFamily="17" charset="-128"/>
              <a:ea typeface="UD デジタル 教科書体 N-B" panose="02020700000000000000" pitchFamily="17" charset="-128"/>
            </a:endParaRPr>
          </a:p>
          <a:p>
            <a:pPr algn="ctr"/>
            <a:r>
              <a:rPr lang="ja-JP" altLang="en-US" sz="3600" dirty="0">
                <a:solidFill>
                  <a:srgbClr val="FFFF00"/>
                </a:solidFill>
                <a:latin typeface="UD デジタル 教科書体 N-B" panose="02020700000000000000" pitchFamily="17" charset="-128"/>
                <a:ea typeface="UD デジタル 教科書体 N-B" panose="02020700000000000000" pitchFamily="17" charset="-128"/>
              </a:rPr>
              <a:t>（全校）</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81" y="1169242"/>
            <a:ext cx="5804386" cy="4353290"/>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655" y="1169242"/>
            <a:ext cx="5808298" cy="4353290"/>
          </a:xfrm>
          <a:prstGeom prst="rect">
            <a:avLst/>
          </a:prstGeom>
        </p:spPr>
      </p:pic>
      <p:sp>
        <p:nvSpPr>
          <p:cNvPr id="10" name="タイトル 1"/>
          <p:cNvSpPr txBox="1">
            <a:spLocks/>
          </p:cNvSpPr>
          <p:nvPr/>
        </p:nvSpPr>
        <p:spPr>
          <a:xfrm>
            <a:off x="159048" y="60325"/>
            <a:ext cx="5479752"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chemeClr val="bg1"/>
                </a:solidFill>
                <a:latin typeface="UD デジタル 教科書体 N-B" panose="02020700000000000000" pitchFamily="17" charset="-128"/>
                <a:ea typeface="UD デジタル 教科書体 N-B" panose="02020700000000000000" pitchFamily="17" charset="-128"/>
              </a:rPr>
              <a:t>三島市立沢地小学校</a:t>
            </a:r>
          </a:p>
        </p:txBody>
      </p:sp>
    </p:spTree>
    <p:extLst>
      <p:ext uri="{BB962C8B-B14F-4D97-AF65-F5344CB8AC3E}">
        <p14:creationId xmlns:p14="http://schemas.microsoft.com/office/powerpoint/2010/main" val="3960392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93963" y="1453847"/>
            <a:ext cx="11881923" cy="4719493"/>
          </a:xfrm>
        </p:spPr>
        <p:txBody>
          <a:bodyPr>
            <a:normAutofit/>
          </a:bodyPr>
          <a:lstStyle/>
          <a:p>
            <a:r>
              <a:rPr kumimoji="1" lang="ja-JP" altLang="en-US" sz="5600" dirty="0">
                <a:solidFill>
                  <a:schemeClr val="bg1"/>
                </a:solidFill>
                <a:latin typeface="UD デジタル 教科書体 N-B" panose="02020700000000000000" pitchFamily="17" charset="-128"/>
                <a:ea typeface="UD デジタル 教科書体 N-B" panose="02020700000000000000" pitchFamily="17" charset="-128"/>
              </a:rPr>
              <a:t>学校・地域・家庭が連携し、みんなで子供たちに関わることで、</a:t>
            </a:r>
            <a:br>
              <a:rPr kumimoji="1" lang="en-US" altLang="ja-JP" sz="5600" dirty="0">
                <a:solidFill>
                  <a:schemeClr val="bg1"/>
                </a:solidFill>
                <a:latin typeface="UD デジタル 教科書体 N-B" panose="02020700000000000000" pitchFamily="17" charset="-128"/>
                <a:ea typeface="UD デジタル 教科書体 N-B" panose="02020700000000000000" pitchFamily="17" charset="-128"/>
              </a:rPr>
            </a:br>
            <a:r>
              <a:rPr kumimoji="1" lang="ja-JP" altLang="en-US" sz="5600" dirty="0">
                <a:solidFill>
                  <a:schemeClr val="bg1"/>
                </a:solidFill>
                <a:latin typeface="UD デジタル 教科書体 N-B" panose="02020700000000000000" pitchFamily="17" charset="-128"/>
                <a:ea typeface="UD デジタル 教科書体 N-B" panose="02020700000000000000" pitchFamily="17" charset="-128"/>
              </a:rPr>
              <a:t>子供たちの</a:t>
            </a:r>
            <a:r>
              <a:rPr kumimoji="1" lang="ja-JP" altLang="en-US" sz="5600" dirty="0">
                <a:solidFill>
                  <a:srgbClr val="FFFF00"/>
                </a:solidFill>
                <a:latin typeface="UD デジタル 教科書体 N-B" panose="02020700000000000000" pitchFamily="17" charset="-128"/>
                <a:ea typeface="UD デジタル 教科書体 N-B" panose="02020700000000000000" pitchFamily="17" charset="-128"/>
              </a:rPr>
              <a:t>「心の健康」</a:t>
            </a:r>
            <a:r>
              <a:rPr kumimoji="1" lang="ja-JP" altLang="en-US" sz="5600" dirty="0">
                <a:solidFill>
                  <a:schemeClr val="bg1"/>
                </a:solidFill>
                <a:latin typeface="UD デジタル 教科書体 N-B" panose="02020700000000000000" pitchFamily="17" charset="-128"/>
                <a:ea typeface="UD デジタル 教科書体 N-B" panose="02020700000000000000" pitchFamily="17" charset="-128"/>
              </a:rPr>
              <a:t>や</a:t>
            </a:r>
            <a:r>
              <a:rPr kumimoji="1" lang="ja-JP" altLang="en-US" sz="5600" dirty="0">
                <a:solidFill>
                  <a:srgbClr val="FFFF00"/>
                </a:solidFill>
                <a:latin typeface="UD デジタル 教科書体 N-B" panose="02020700000000000000" pitchFamily="17" charset="-128"/>
                <a:ea typeface="UD デジタル 教科書体 N-B" panose="02020700000000000000" pitchFamily="17" charset="-128"/>
              </a:rPr>
              <a:t>「安全」</a:t>
            </a:r>
            <a:r>
              <a:rPr kumimoji="1" lang="ja-JP" altLang="en-US" sz="5600" dirty="0">
                <a:solidFill>
                  <a:schemeClr val="bg1"/>
                </a:solidFill>
                <a:latin typeface="UD デジタル 教科書体 N-B" panose="02020700000000000000" pitchFamily="17" charset="-128"/>
                <a:ea typeface="UD デジタル 教科書体 N-B" panose="02020700000000000000" pitchFamily="17" charset="-128"/>
              </a:rPr>
              <a:t>を守っていくことができるのではないか</a:t>
            </a:r>
            <a:r>
              <a:rPr kumimoji="1" lang="ja-JP" altLang="en-US" sz="6000" dirty="0">
                <a:solidFill>
                  <a:schemeClr val="bg1"/>
                </a:solidFill>
                <a:latin typeface="UD デジタル 教科書体 N-B" panose="02020700000000000000" pitchFamily="17" charset="-128"/>
                <a:ea typeface="UD デジタル 教科書体 N-B" panose="02020700000000000000" pitchFamily="17" charset="-128"/>
              </a:rPr>
              <a:t>。</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6133" y="60326"/>
            <a:ext cx="1949753" cy="1460918"/>
          </a:xfrm>
          <a:prstGeom prst="rect">
            <a:avLst/>
          </a:prstGeom>
        </p:spPr>
      </p:pic>
    </p:spTree>
    <p:extLst>
      <p:ext uri="{BB962C8B-B14F-4D97-AF65-F5344CB8AC3E}">
        <p14:creationId xmlns:p14="http://schemas.microsoft.com/office/powerpoint/2010/main" val="4057596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1136140"/>
            <a:ext cx="11284527" cy="2640681"/>
          </a:xfrm>
        </p:spPr>
        <p:txBody>
          <a:bodyPr>
            <a:normAutofit/>
          </a:bodyPr>
          <a:lstStyle/>
          <a:p>
            <a:r>
              <a:rPr kumimoji="1" lang="ja-JP" altLang="en-US" dirty="0">
                <a:solidFill>
                  <a:srgbClr val="FF99FF"/>
                </a:solidFill>
                <a:latin typeface="UD デジタル 教科書体 N-B" panose="02020700000000000000" pitchFamily="17" charset="-128"/>
                <a:ea typeface="UD デジタル 教科書体 N-B" panose="02020700000000000000" pitchFamily="17" charset="-128"/>
              </a:rPr>
              <a:t>重点①</a:t>
            </a:r>
            <a:br>
              <a:rPr kumimoji="1" lang="en-US" altLang="ja-JP" dirty="0">
                <a:solidFill>
                  <a:srgbClr val="FF99FF"/>
                </a:solidFill>
                <a:latin typeface="UD デジタル 教科書体 N-B" panose="02020700000000000000" pitchFamily="17" charset="-128"/>
                <a:ea typeface="UD デジタル 教科書体 N-B" panose="02020700000000000000" pitchFamily="17" charset="-128"/>
              </a:rPr>
            </a:br>
            <a:r>
              <a:rPr kumimoji="1" lang="ja-JP" altLang="en-US" dirty="0">
                <a:solidFill>
                  <a:srgbClr val="FFFF00"/>
                </a:solidFill>
                <a:latin typeface="UD デジタル 教科書体 N-B" panose="02020700000000000000" pitchFamily="17" charset="-128"/>
                <a:ea typeface="UD デジタル 教科書体 N-B" panose="02020700000000000000" pitchFamily="17" charset="-128"/>
              </a:rPr>
              <a:t>　</a:t>
            </a:r>
            <a:r>
              <a:rPr kumimoji="1" lang="ja-JP" altLang="en-US" u="sng" dirty="0">
                <a:solidFill>
                  <a:schemeClr val="bg1"/>
                </a:solidFill>
                <a:latin typeface="UD デジタル 教科書体 N-B" panose="02020700000000000000" pitchFamily="17" charset="-128"/>
                <a:ea typeface="UD デジタル 教科書体 N-B" panose="02020700000000000000" pitchFamily="17" charset="-128"/>
              </a:rPr>
              <a:t>地域の大人が積極的に関わっていく</a:t>
            </a:r>
            <a:r>
              <a:rPr kumimoji="1" lang="ja-JP" altLang="en-US" dirty="0">
                <a:solidFill>
                  <a:schemeClr val="bg1"/>
                </a:solidFill>
                <a:latin typeface="UD デジタル 教科書体 N-B" panose="02020700000000000000" pitchFamily="17" charset="-128"/>
                <a:ea typeface="UD デジタル 教科書体 N-B" panose="02020700000000000000" pitchFamily="17" charset="-128"/>
              </a:rPr>
              <a:t>ことで、地域全体で子供たちの</a:t>
            </a:r>
            <a:r>
              <a:rPr kumimoji="1" lang="ja-JP" altLang="en-US" dirty="0">
                <a:solidFill>
                  <a:srgbClr val="FFFF00"/>
                </a:solidFill>
                <a:latin typeface="UD デジタル 教科書体 N-B" panose="02020700000000000000" pitchFamily="17" charset="-128"/>
                <a:ea typeface="UD デジタル 教科書体 N-B" panose="02020700000000000000" pitchFamily="17" charset="-128"/>
              </a:rPr>
              <a:t>健やかな心</a:t>
            </a:r>
            <a:r>
              <a:rPr kumimoji="1" lang="ja-JP" altLang="en-US" dirty="0">
                <a:solidFill>
                  <a:schemeClr val="bg1"/>
                </a:solidFill>
                <a:latin typeface="UD デジタル 教科書体 N-B" panose="02020700000000000000" pitchFamily="17" charset="-128"/>
                <a:ea typeface="UD デジタル 教科書体 N-B" panose="02020700000000000000" pitchFamily="17" charset="-128"/>
              </a:rPr>
              <a:t>を育み、</a:t>
            </a:r>
            <a:r>
              <a:rPr kumimoji="1" lang="ja-JP" altLang="en-US" dirty="0">
                <a:solidFill>
                  <a:srgbClr val="FFFF00"/>
                </a:solidFill>
                <a:latin typeface="UD デジタル 教科書体 N-B" panose="02020700000000000000" pitchFamily="17" charset="-128"/>
                <a:ea typeface="UD デジタル 教科書体 N-B" panose="02020700000000000000" pitchFamily="17" charset="-128"/>
              </a:rPr>
              <a:t>安全</a:t>
            </a:r>
            <a:r>
              <a:rPr kumimoji="1" lang="ja-JP" altLang="en-US" dirty="0">
                <a:solidFill>
                  <a:schemeClr val="bg1"/>
                </a:solidFill>
                <a:latin typeface="UD デジタル 教科書体 N-B" panose="02020700000000000000" pitchFamily="17" charset="-128"/>
                <a:ea typeface="UD デジタル 教科書体 N-B" panose="02020700000000000000" pitchFamily="17" charset="-128"/>
              </a:rPr>
              <a:t>を守っていく。</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9143" y="60325"/>
            <a:ext cx="2226744" cy="1668463"/>
          </a:xfrm>
          <a:prstGeom prst="rect">
            <a:avLst/>
          </a:prstGeom>
        </p:spPr>
      </p:pic>
      <p:sp>
        <p:nvSpPr>
          <p:cNvPr id="5" name="テキスト ボックス 4"/>
          <p:cNvSpPr txBox="1"/>
          <p:nvPr/>
        </p:nvSpPr>
        <p:spPr>
          <a:xfrm>
            <a:off x="0" y="3921848"/>
            <a:ext cx="12192000" cy="2800767"/>
          </a:xfrm>
          <a:prstGeom prst="rect">
            <a:avLst/>
          </a:prstGeom>
          <a:noFill/>
        </p:spPr>
        <p:txBody>
          <a:bodyPr wrap="square" rtlCol="0">
            <a:spAutoFit/>
          </a:bodyPr>
          <a:lstStyle/>
          <a:p>
            <a:r>
              <a:rPr lang="ja-JP" altLang="en-US" sz="4400" dirty="0">
                <a:solidFill>
                  <a:srgbClr val="FF99FF"/>
                </a:solidFill>
                <a:latin typeface="UD デジタル 教科書体 N-B" panose="02020700000000000000" pitchFamily="17" charset="-128"/>
                <a:ea typeface="UD デジタル 教科書体 N-B" panose="02020700000000000000" pitchFamily="17" charset="-128"/>
              </a:rPr>
              <a:t>重点②</a:t>
            </a:r>
            <a:br>
              <a:rPr lang="en-US" altLang="ja-JP" sz="4400" dirty="0">
                <a:solidFill>
                  <a:srgbClr val="FF99FF"/>
                </a:solidFill>
                <a:latin typeface="UD デジタル 教科書体 N-B" panose="02020700000000000000" pitchFamily="17" charset="-128"/>
                <a:ea typeface="UD デジタル 教科書体 N-B" panose="02020700000000000000" pitchFamily="17" charset="-128"/>
              </a:rPr>
            </a:br>
            <a:r>
              <a:rPr lang="ja-JP" altLang="en-US" sz="4400" dirty="0">
                <a:solidFill>
                  <a:srgbClr val="FFFF00"/>
                </a:solidFill>
                <a:latin typeface="UD デジタル 教科書体 N-B" panose="02020700000000000000" pitchFamily="17" charset="-128"/>
                <a:ea typeface="UD デジタル 教科書体 N-B" panose="02020700000000000000" pitchFamily="17" charset="-128"/>
              </a:rPr>
              <a:t>　</a:t>
            </a:r>
            <a:r>
              <a:rPr lang="ja-JP" altLang="en-US" sz="4400" u="sng" dirty="0">
                <a:solidFill>
                  <a:schemeClr val="bg1"/>
                </a:solidFill>
                <a:latin typeface="UD デジタル 教科書体 N-B" panose="02020700000000000000" pitchFamily="17" charset="-128"/>
                <a:ea typeface="UD デジタル 教科書体 N-B" panose="02020700000000000000" pitchFamily="17" charset="-128"/>
              </a:rPr>
              <a:t>あいさつ運動</a:t>
            </a:r>
            <a:r>
              <a:rPr lang="ja-JP" altLang="en-US" sz="4400" dirty="0">
                <a:solidFill>
                  <a:schemeClr val="bg1"/>
                </a:solidFill>
                <a:latin typeface="UD デジタル 教科書体 N-B" panose="02020700000000000000" pitchFamily="17" charset="-128"/>
                <a:ea typeface="UD デジタル 教科書体 N-B" panose="02020700000000000000" pitchFamily="17" charset="-128"/>
              </a:rPr>
              <a:t>を通して、話ができる友達や地域の顔見知りを増やし、</a:t>
            </a:r>
            <a:r>
              <a:rPr lang="ja-JP" altLang="en-US" sz="4400" dirty="0">
                <a:solidFill>
                  <a:srgbClr val="FFFF00"/>
                </a:solidFill>
                <a:latin typeface="UD デジタル 教科書体 N-B" panose="02020700000000000000" pitchFamily="17" charset="-128"/>
                <a:ea typeface="UD デジタル 教科書体 N-B" panose="02020700000000000000" pitchFamily="17" charset="-128"/>
              </a:rPr>
              <a:t>心の健康</a:t>
            </a:r>
            <a:r>
              <a:rPr lang="ja-JP" altLang="en-US" sz="4400" dirty="0">
                <a:solidFill>
                  <a:schemeClr val="bg1"/>
                </a:solidFill>
                <a:latin typeface="UD デジタル 教科書体 N-B" panose="02020700000000000000" pitchFamily="17" charset="-128"/>
                <a:ea typeface="UD デジタル 教科書体 N-B" panose="02020700000000000000" pitchFamily="17" charset="-128"/>
              </a:rPr>
              <a:t>や</a:t>
            </a:r>
            <a:r>
              <a:rPr lang="ja-JP" altLang="en-US" sz="4400" dirty="0">
                <a:solidFill>
                  <a:srgbClr val="FFFF00"/>
                </a:solidFill>
                <a:latin typeface="UD デジタル 教科書体 N-B" panose="02020700000000000000" pitchFamily="17" charset="-128"/>
                <a:ea typeface="UD デジタル 教科書体 N-B" panose="02020700000000000000" pitchFamily="17" charset="-128"/>
              </a:rPr>
              <a:t>防犯</a:t>
            </a:r>
            <a:r>
              <a:rPr lang="ja-JP" altLang="en-US" sz="4400" dirty="0">
                <a:solidFill>
                  <a:schemeClr val="bg1"/>
                </a:solidFill>
                <a:latin typeface="UD デジタル 教科書体 N-B" panose="02020700000000000000" pitchFamily="17" charset="-128"/>
                <a:ea typeface="UD デジタル 教科書体 N-B" panose="02020700000000000000" pitchFamily="17" charset="-128"/>
              </a:rPr>
              <a:t>につなげる。</a:t>
            </a:r>
            <a:endParaRPr kumimoji="1" lang="ja-JP" altLang="en-US" sz="4400" dirty="0"/>
          </a:p>
        </p:txBody>
      </p:sp>
      <p:sp>
        <p:nvSpPr>
          <p:cNvPr id="6" name="テキスト ボックス 5"/>
          <p:cNvSpPr txBox="1"/>
          <p:nvPr/>
        </p:nvSpPr>
        <p:spPr>
          <a:xfrm>
            <a:off x="166255" y="221673"/>
            <a:ext cx="9163483" cy="923330"/>
          </a:xfrm>
          <a:prstGeom prst="rect">
            <a:avLst/>
          </a:prstGeom>
          <a:noFill/>
        </p:spPr>
        <p:txBody>
          <a:bodyPr wrap="square" rtlCol="0">
            <a:spAutoFit/>
          </a:bodyPr>
          <a:lstStyle/>
          <a:p>
            <a:r>
              <a:rPr kumimoji="1" lang="ja-JP" altLang="en-US" sz="5400" dirty="0">
                <a:solidFill>
                  <a:schemeClr val="bg1"/>
                </a:solidFill>
                <a:latin typeface="HGP創英角ｺﾞｼｯｸUB" panose="020B0900000000000000" pitchFamily="50" charset="-128"/>
                <a:ea typeface="HGP創英角ｺﾞｼｯｸUB" panose="020B0900000000000000" pitchFamily="50" charset="-128"/>
              </a:rPr>
              <a:t>１</a:t>
            </a:r>
            <a:r>
              <a:rPr kumimoji="1" lang="en-US" altLang="ja-JP" sz="54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rPr>
              <a:t>努力目標（研究の重点）</a:t>
            </a:r>
          </a:p>
        </p:txBody>
      </p:sp>
    </p:spTree>
    <p:extLst>
      <p:ext uri="{BB962C8B-B14F-4D97-AF65-F5344CB8AC3E}">
        <p14:creationId xmlns:p14="http://schemas.microsoft.com/office/powerpoint/2010/main" val="366882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38112" y="60325"/>
            <a:ext cx="5291137" cy="1096963"/>
          </a:xfrm>
        </p:spPr>
        <p:txBody>
          <a:bodyPr>
            <a:noAutofit/>
          </a:bodyPr>
          <a:lstStyle/>
          <a:p>
            <a:r>
              <a:rPr kumimoji="1" lang="ja-JP" altLang="en-US" sz="5400" dirty="0">
                <a:solidFill>
                  <a:schemeClr val="bg1"/>
                </a:solidFill>
                <a:latin typeface="UD デジタル 教科書体 N-B" panose="02020700000000000000" pitchFamily="17" charset="-128"/>
                <a:ea typeface="UD デジタル 教科書体 N-B" panose="02020700000000000000" pitchFamily="17" charset="-128"/>
              </a:rPr>
              <a:t>２，実践の経過</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7487" y="60325"/>
            <a:ext cx="2108399" cy="1579789"/>
          </a:xfrm>
          <a:prstGeom prst="rect">
            <a:avLst/>
          </a:prstGeom>
        </p:spPr>
      </p:pic>
      <p:sp>
        <p:nvSpPr>
          <p:cNvPr id="3" name="テキスト ボックス 2"/>
          <p:cNvSpPr txBox="1"/>
          <p:nvPr/>
        </p:nvSpPr>
        <p:spPr>
          <a:xfrm>
            <a:off x="0" y="1157288"/>
            <a:ext cx="8815388" cy="769441"/>
          </a:xfrm>
          <a:prstGeom prst="rect">
            <a:avLst/>
          </a:prstGeom>
          <a:noFill/>
        </p:spPr>
        <p:txBody>
          <a:bodyPr wrap="square" rtlCol="0">
            <a:spAutoFit/>
          </a:bodyPr>
          <a:lstStyle/>
          <a:p>
            <a:r>
              <a:rPr kumimoji="1" lang="en-US" altLang="ja-JP" sz="44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１</a:t>
            </a:r>
            <a:r>
              <a:rPr kumimoji="1" lang="en-US" altLang="ja-JP" sz="44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4400" dirty="0">
                <a:solidFill>
                  <a:schemeClr val="bg1"/>
                </a:solidFill>
                <a:latin typeface="UD デジタル 教科書体 N-B" panose="02020700000000000000" pitchFamily="17" charset="-128"/>
                <a:ea typeface="UD デジタル 教科書体 N-B" panose="02020700000000000000" pitchFamily="17" charset="-128"/>
              </a:rPr>
              <a:t>「粋なおやじの会」の活動</a:t>
            </a:r>
          </a:p>
        </p:txBody>
      </p:sp>
      <p:pic>
        <p:nvPicPr>
          <p:cNvPr id="6" name="図 5" descr="M:\R.05\職員室\行事\R5  ６月写真\R5.06.04  運動会\その他\粋なおやじの会\IMG_693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586" y="2071687"/>
            <a:ext cx="5596256" cy="3843337"/>
          </a:xfrm>
          <a:prstGeom prst="rect">
            <a:avLst/>
          </a:prstGeom>
          <a:noFill/>
          <a:ln>
            <a:noFill/>
          </a:ln>
        </p:spPr>
      </p:pic>
      <p:sp>
        <p:nvSpPr>
          <p:cNvPr id="8" name="テキスト ボックス 7"/>
          <p:cNvSpPr txBox="1"/>
          <p:nvPr/>
        </p:nvSpPr>
        <p:spPr>
          <a:xfrm>
            <a:off x="543084" y="6059984"/>
            <a:ext cx="4786312" cy="646331"/>
          </a:xfrm>
          <a:prstGeom prst="rect">
            <a:avLst/>
          </a:prstGeom>
          <a:noFill/>
        </p:spPr>
        <p:txBody>
          <a:bodyPr wrap="square" rtlCol="0">
            <a:spAutoFit/>
          </a:bodyPr>
          <a:lstStyle/>
          <a:p>
            <a:pPr algn="ctr"/>
            <a:r>
              <a:rPr kumimoji="1" lang="ja-JP" altLang="en-US" sz="3600" dirty="0">
                <a:solidFill>
                  <a:srgbClr val="FFFF00"/>
                </a:solidFill>
                <a:latin typeface="UD デジタル 教科書体 N-B" panose="02020700000000000000" pitchFamily="17" charset="-128"/>
                <a:ea typeface="UD デジタル 教科書体 N-B" panose="02020700000000000000" pitchFamily="17" charset="-128"/>
              </a:rPr>
              <a:t>運動会でのテント張り</a:t>
            </a:r>
          </a:p>
        </p:txBody>
      </p:sp>
      <p:sp>
        <p:nvSpPr>
          <p:cNvPr id="9" name="テキスト ボックス 8"/>
          <p:cNvSpPr txBox="1"/>
          <p:nvPr/>
        </p:nvSpPr>
        <p:spPr>
          <a:xfrm>
            <a:off x="6434137" y="6054209"/>
            <a:ext cx="5333999" cy="646331"/>
          </a:xfrm>
          <a:prstGeom prst="rect">
            <a:avLst/>
          </a:prstGeom>
          <a:noFill/>
        </p:spPr>
        <p:txBody>
          <a:bodyPr wrap="square" rtlCol="0">
            <a:spAutoFit/>
          </a:bodyPr>
          <a:lstStyle/>
          <a:p>
            <a:pPr algn="ctr"/>
            <a:r>
              <a:rPr kumimoji="1" lang="ja-JP" altLang="en-US" sz="3600" dirty="0">
                <a:solidFill>
                  <a:srgbClr val="FFFF00"/>
                </a:solidFill>
                <a:latin typeface="UD デジタル 教科書体 N-B" panose="02020700000000000000" pitchFamily="17" charset="-128"/>
                <a:ea typeface="UD デジタル 教科書体 N-B" panose="02020700000000000000" pitchFamily="17" charset="-128"/>
              </a:rPr>
              <a:t>ＰＴＡ整備作業</a:t>
            </a:r>
          </a:p>
        </p:txBody>
      </p:sp>
      <p:pic>
        <p:nvPicPr>
          <p:cNvPr id="10" name="図 9" descr="M:\R.05\職員室\ＰＴＡ\PTA発表用写真\IMG_686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7187" y="2071687"/>
            <a:ext cx="5877558" cy="3843337"/>
          </a:xfrm>
          <a:prstGeom prst="rect">
            <a:avLst/>
          </a:prstGeom>
          <a:noFill/>
          <a:ln>
            <a:noFill/>
          </a:ln>
        </p:spPr>
      </p:pic>
    </p:spTree>
    <p:extLst>
      <p:ext uri="{BB962C8B-B14F-4D97-AF65-F5344CB8AC3E}">
        <p14:creationId xmlns:p14="http://schemas.microsoft.com/office/powerpoint/2010/main" val="2577444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916" y="1384959"/>
            <a:ext cx="4502802" cy="2530263"/>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851" y="1384958"/>
            <a:ext cx="4498246" cy="2530263"/>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851" y="4094519"/>
            <a:ext cx="4486569" cy="2524134"/>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9916" y="4098338"/>
            <a:ext cx="4480560" cy="2520315"/>
          </a:xfrm>
          <a:prstGeom prst="rect">
            <a:avLst/>
          </a:prstGeom>
        </p:spPr>
      </p:pic>
      <p:sp>
        <p:nvSpPr>
          <p:cNvPr id="15" name="テキスト ボックス 14"/>
          <p:cNvSpPr txBox="1"/>
          <p:nvPr/>
        </p:nvSpPr>
        <p:spPr>
          <a:xfrm>
            <a:off x="-282671" y="742433"/>
            <a:ext cx="11539728" cy="707886"/>
          </a:xfrm>
          <a:prstGeom prst="rect">
            <a:avLst/>
          </a:prstGeom>
          <a:noFill/>
        </p:spPr>
        <p:txBody>
          <a:bodyPr wrap="square" rtlCol="0">
            <a:spAutoFit/>
          </a:bodyPr>
          <a:lstStyle/>
          <a:p>
            <a:pPr algn="ctr"/>
            <a:r>
              <a:rPr kumimoji="1" lang="ja-JP" altLang="en-US" sz="4000" dirty="0">
                <a:solidFill>
                  <a:srgbClr val="FFFF00"/>
                </a:solidFill>
                <a:latin typeface="UD デジタル 教科書体 N-B" panose="02020700000000000000" pitchFamily="17" charset="-128"/>
                <a:ea typeface="UD デジタル 教科書体 N-B" panose="02020700000000000000" pitchFamily="17" charset="-128"/>
              </a:rPr>
              <a:t>防災イベント「イザ！カエルキャラバン！」</a:t>
            </a:r>
          </a:p>
        </p:txBody>
      </p:sp>
      <p:sp>
        <p:nvSpPr>
          <p:cNvPr id="9" name="テキスト ボックス 8"/>
          <p:cNvSpPr txBox="1"/>
          <p:nvPr/>
        </p:nvSpPr>
        <p:spPr>
          <a:xfrm>
            <a:off x="0" y="32238"/>
            <a:ext cx="8815388" cy="646331"/>
          </a:xfrm>
          <a:prstGeom prst="rect">
            <a:avLst/>
          </a:prstGeom>
          <a:noFill/>
        </p:spPr>
        <p:txBody>
          <a:bodyPr wrap="square" rtlCol="0">
            <a:spAutoFit/>
          </a:bodyPr>
          <a:lstStyle/>
          <a:p>
            <a:r>
              <a:rPr kumimoji="1" lang="en-US" altLang="ja-JP" sz="36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3600" dirty="0">
                <a:solidFill>
                  <a:schemeClr val="bg1"/>
                </a:solidFill>
                <a:latin typeface="UD デジタル 教科書体 N-B" panose="02020700000000000000" pitchFamily="17" charset="-128"/>
                <a:ea typeface="UD デジタル 教科書体 N-B" panose="02020700000000000000" pitchFamily="17" charset="-128"/>
              </a:rPr>
              <a:t>１</a:t>
            </a:r>
            <a:r>
              <a:rPr kumimoji="1" lang="en-US" altLang="ja-JP" sz="3600" dirty="0">
                <a:solidFill>
                  <a:schemeClr val="bg1"/>
                </a:solidFill>
                <a:latin typeface="UD デジタル 教科書体 N-B" panose="02020700000000000000" pitchFamily="17" charset="-128"/>
                <a:ea typeface="UD デジタル 教科書体 N-B" panose="02020700000000000000" pitchFamily="17" charset="-128"/>
              </a:rPr>
              <a:t>)</a:t>
            </a:r>
            <a:r>
              <a:rPr kumimoji="1" lang="ja-JP" altLang="en-US" sz="3600" dirty="0">
                <a:solidFill>
                  <a:schemeClr val="bg1"/>
                </a:solidFill>
                <a:latin typeface="UD デジタル 教科書体 N-B" panose="02020700000000000000" pitchFamily="17" charset="-128"/>
                <a:ea typeface="UD デジタル 教科書体 N-B" panose="02020700000000000000" pitchFamily="17" charset="-128"/>
              </a:rPr>
              <a:t>「粋なおやじの会」の活動</a:t>
            </a:r>
          </a:p>
        </p:txBody>
      </p:sp>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8228" y="60326"/>
            <a:ext cx="1637658" cy="1227070"/>
          </a:xfrm>
          <a:prstGeom prst="rect">
            <a:avLst/>
          </a:prstGeom>
        </p:spPr>
      </p:pic>
    </p:spTree>
    <p:extLst>
      <p:ext uri="{BB962C8B-B14F-4D97-AF65-F5344CB8AC3E}">
        <p14:creationId xmlns:p14="http://schemas.microsoft.com/office/powerpoint/2010/main" val="120884972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3295</TotalTime>
  <Words>3415</Words>
  <Application>Microsoft Office PowerPoint</Application>
  <PresentationFormat>ワイド画面</PresentationFormat>
  <Paragraphs>231</Paragraphs>
  <Slides>28</Slides>
  <Notes>28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28</vt:i4>
      </vt:variant>
    </vt:vector>
  </HeadingPairs>
  <TitlesOfParts>
    <vt:vector size="35" baseType="lpstr">
      <vt:lpstr>HGP創英角ｺﾞｼｯｸUB</vt:lpstr>
      <vt:lpstr>ＭＳ ゴシック</vt:lpstr>
      <vt:lpstr>UD デジタル 教科書体 N-B</vt:lpstr>
      <vt:lpstr>游ゴシック</vt:lpstr>
      <vt:lpstr>游ゴシック Light</vt:lpstr>
      <vt:lpstr>Arial</vt:lpstr>
      <vt:lpstr>Office テーマ</vt:lpstr>
      <vt:lpstr>子供たちの健康・安全を 守るために</vt:lpstr>
      <vt:lpstr>校庭の桜</vt:lpstr>
      <vt:lpstr>開校50周年(令和5年度)</vt:lpstr>
      <vt:lpstr>登下校を見守るスクールガードのみなさん</vt:lpstr>
      <vt:lpstr>スクールガード紹介の会 （１年生）</vt:lpstr>
      <vt:lpstr>学校・地域・家庭が連携し、みんなで子供たちに関わることで、 子供たちの「心の健康」や「安全」を守っていくことができるのではないか。</vt:lpstr>
      <vt:lpstr>重点① 　地域の大人が積極的に関わっていくことで、地域全体で子供たちの健やかな心を育み、安全を守っていく。</vt:lpstr>
      <vt:lpstr>２，実践の経過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ＰＴＡとしても、子供たちの「あいさつ運動」に協力できないだろうか？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・子供の見守りをスクールガードや学校に任せきりで良いのか？  ・「みんなのあいさつ運動」をさらに発展させることはできないか？</vt:lpstr>
      <vt:lpstr>PowerPoint プレゼンテーション</vt:lpstr>
      <vt:lpstr>PowerPoint プレゼンテーション</vt:lpstr>
      <vt:lpstr>PowerPoint プレゼンテーション</vt:lpstr>
      <vt:lpstr>PowerPoint プレゼンテーション</vt:lpstr>
      <vt:lpstr>３，実践の成果</vt:lpstr>
      <vt:lpstr>３，実践の成果</vt:lpstr>
      <vt:lpstr>４，今後の課題</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健康・安全  子供たちの健康・安全を守るために</dc:title>
  <dc:creator>大村 慎一</dc:creator>
  <cp:lastModifiedBy>sizuokap@orion.ocn.ne.jp</cp:lastModifiedBy>
  <cp:revision>228</cp:revision>
  <cp:lastPrinted>2024-05-16T00:36:39Z</cp:lastPrinted>
  <dcterms:created xsi:type="dcterms:W3CDTF">2024-03-17T16:02:40Z</dcterms:created>
  <dcterms:modified xsi:type="dcterms:W3CDTF">2024-10-02T07:05:41Z</dcterms:modified>
</cp:coreProperties>
</file>